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apsalon Condensed" charset="1" panose="00000000000000000000"/>
      <p:regular r:id="rId10"/>
    </p:embeddedFont>
    <p:embeddedFont>
      <p:font typeface="Kapsalon Condensed Italics" charset="1" panose="00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Shantell Sans" charset="1" panose="00000000000000000000"/>
      <p:regular r:id="rId18"/>
    </p:embeddedFont>
    <p:embeddedFont>
      <p:font typeface="Shantell Sans Bold" charset="1" panose="00000000000000000000"/>
      <p:regular r:id="rId19"/>
    </p:embeddedFont>
    <p:embeddedFont>
      <p:font typeface="Shantell Sans Italics" charset="1" panose="00000000000000000000"/>
      <p:regular r:id="rId20"/>
    </p:embeddedFont>
    <p:embeddedFont>
      <p:font typeface="Shantell Sans Bold Italics" charset="1" panose="00000000000000000000"/>
      <p:regular r:id="rId21"/>
    </p:embeddedFont>
    <p:embeddedFont>
      <p:font typeface="Shantell Sans Light" charset="1" panose="00000000000000000000"/>
      <p:regular r:id="rId22"/>
    </p:embeddedFont>
    <p:embeddedFont>
      <p:font typeface="Shantell Sans Light Italics" charset="1" panose="00000000000000000000"/>
      <p:regular r:id="rId23"/>
    </p:embeddedFont>
    <p:embeddedFont>
      <p:font typeface="Shantell Sans Medium" charset="1" panose="00000000000000000000"/>
      <p:regular r:id="rId24"/>
    </p:embeddedFont>
    <p:embeddedFont>
      <p:font typeface="Shantell Sans Medium Italics" charset="1" panose="00000000000000000000"/>
      <p:regular r:id="rId25"/>
    </p:embeddedFont>
    <p:embeddedFont>
      <p:font typeface="Shantell Sans Semi-Bold" charset="1" panose="00000000000000000000"/>
      <p:regular r:id="rId26"/>
    </p:embeddedFont>
    <p:embeddedFont>
      <p:font typeface="Shantell Sans Semi-Bold Italics" charset="1" panose="00000000000000000000"/>
      <p:regular r:id="rId27"/>
    </p:embeddedFont>
    <p:embeddedFont>
      <p:font typeface="Shantell Sans Ultra-Bold" charset="1" panose="00000000000000000000"/>
      <p:regular r:id="rId28"/>
    </p:embeddedFont>
    <p:embeddedFont>
      <p:font typeface="Shantell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42" Target="../media/image41.png" Type="http://schemas.openxmlformats.org/officeDocument/2006/relationships/image"/><Relationship Id="rId43" Target="../media/image42.svg" Type="http://schemas.openxmlformats.org/officeDocument/2006/relationships/image"/><Relationship Id="rId44" Target="../media/image43.png" Type="http://schemas.openxmlformats.org/officeDocument/2006/relationships/image"/><Relationship Id="rId45" Target="../media/image44.svg" Type="http://schemas.openxmlformats.org/officeDocument/2006/relationships/image"/><Relationship Id="rId46" Target="../media/image45.png" Type="http://schemas.openxmlformats.org/officeDocument/2006/relationships/image"/><Relationship Id="rId47" Target="../media/image46.svg" Type="http://schemas.openxmlformats.org/officeDocument/2006/relationships/image"/><Relationship Id="rId48" Target="../media/image47.png" Type="http://schemas.openxmlformats.org/officeDocument/2006/relationships/image"/><Relationship Id="rId49" Target="../media/image48.svg" Type="http://schemas.openxmlformats.org/officeDocument/2006/relationships/image"/><Relationship Id="rId5" Target="../media/image4.svg" Type="http://schemas.openxmlformats.org/officeDocument/2006/relationships/image"/><Relationship Id="rId50" Target="../media/image49.png" Type="http://schemas.openxmlformats.org/officeDocument/2006/relationships/image"/><Relationship Id="rId51" Target="../media/image50.svg" Type="http://schemas.openxmlformats.org/officeDocument/2006/relationships/image"/><Relationship Id="rId52" Target="../media/image51.png" Type="http://schemas.openxmlformats.org/officeDocument/2006/relationships/image"/><Relationship Id="rId53" Target="../media/image52.svg" Type="http://schemas.openxmlformats.org/officeDocument/2006/relationships/image"/><Relationship Id="rId54" Target="../media/image53.png" Type="http://schemas.openxmlformats.org/officeDocument/2006/relationships/image"/><Relationship Id="rId55" Target="../media/image54.svg" Type="http://schemas.openxmlformats.org/officeDocument/2006/relationships/image"/><Relationship Id="rId56" Target="../media/image55.png" Type="http://schemas.openxmlformats.org/officeDocument/2006/relationships/image"/><Relationship Id="rId57" Target="../media/image56.svg" Type="http://schemas.openxmlformats.org/officeDocument/2006/relationships/image"/><Relationship Id="rId58" Target="../media/image57.png" Type="http://schemas.openxmlformats.org/officeDocument/2006/relationships/image"/><Relationship Id="rId59" Target="../media/image58.svg" Type="http://schemas.openxmlformats.org/officeDocument/2006/relationships/image"/><Relationship Id="rId6" Target="../media/image5.png" Type="http://schemas.openxmlformats.org/officeDocument/2006/relationships/image"/><Relationship Id="rId60" Target="../media/image59.png" Type="http://schemas.openxmlformats.org/officeDocument/2006/relationships/image"/><Relationship Id="rId61" Target="../media/image60.svg" Type="http://schemas.openxmlformats.org/officeDocument/2006/relationships/image"/><Relationship Id="rId62" Target="../media/image61.png" Type="http://schemas.openxmlformats.org/officeDocument/2006/relationships/image"/><Relationship Id="rId63" Target="../media/image62.svg" Type="http://schemas.openxmlformats.org/officeDocument/2006/relationships/image"/><Relationship Id="rId64" Target="../media/image63.png" Type="http://schemas.openxmlformats.org/officeDocument/2006/relationships/image"/><Relationship Id="rId65" Target="../media/image64.svg" Type="http://schemas.openxmlformats.org/officeDocument/2006/relationships/image"/><Relationship Id="rId66" Target="../media/image65.png" Type="http://schemas.openxmlformats.org/officeDocument/2006/relationships/image"/><Relationship Id="rId67" Target="../media/image66.svg" Type="http://schemas.openxmlformats.org/officeDocument/2006/relationships/image"/><Relationship Id="rId68" Target="../media/image67.png" Type="http://schemas.openxmlformats.org/officeDocument/2006/relationships/image"/><Relationship Id="rId69" Target="../media/image68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svg" Type="http://schemas.openxmlformats.org/officeDocument/2006/relationships/image"/><Relationship Id="rId12" Target="../media/image91.png" Type="http://schemas.openxmlformats.org/officeDocument/2006/relationships/image"/><Relationship Id="rId13" Target="../media/image92.svg" Type="http://schemas.openxmlformats.org/officeDocument/2006/relationships/image"/><Relationship Id="rId14" Target="../media/image93.png" Type="http://schemas.openxmlformats.org/officeDocument/2006/relationships/image"/><Relationship Id="rId15" Target="../media/image94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42" Target="../media/image41.png" Type="http://schemas.openxmlformats.org/officeDocument/2006/relationships/image"/><Relationship Id="rId43" Target="../media/image42.svg" Type="http://schemas.openxmlformats.org/officeDocument/2006/relationships/image"/><Relationship Id="rId44" Target="../media/image43.png" Type="http://schemas.openxmlformats.org/officeDocument/2006/relationships/image"/><Relationship Id="rId45" Target="../media/image44.svg" Type="http://schemas.openxmlformats.org/officeDocument/2006/relationships/image"/><Relationship Id="rId46" Target="../media/image45.png" Type="http://schemas.openxmlformats.org/officeDocument/2006/relationships/image"/><Relationship Id="rId47" Target="../media/image46.svg" Type="http://schemas.openxmlformats.org/officeDocument/2006/relationships/image"/><Relationship Id="rId48" Target="../media/image47.png" Type="http://schemas.openxmlformats.org/officeDocument/2006/relationships/image"/><Relationship Id="rId49" Target="../media/image48.svg" Type="http://schemas.openxmlformats.org/officeDocument/2006/relationships/image"/><Relationship Id="rId5" Target="../media/image4.svg" Type="http://schemas.openxmlformats.org/officeDocument/2006/relationships/image"/><Relationship Id="rId50" Target="../media/image49.png" Type="http://schemas.openxmlformats.org/officeDocument/2006/relationships/image"/><Relationship Id="rId51" Target="../media/image50.svg" Type="http://schemas.openxmlformats.org/officeDocument/2006/relationships/image"/><Relationship Id="rId52" Target="../media/image51.png" Type="http://schemas.openxmlformats.org/officeDocument/2006/relationships/image"/><Relationship Id="rId53" Target="../media/image52.svg" Type="http://schemas.openxmlformats.org/officeDocument/2006/relationships/image"/><Relationship Id="rId54" Target="../media/image53.png" Type="http://schemas.openxmlformats.org/officeDocument/2006/relationships/image"/><Relationship Id="rId55" Target="../media/image54.svg" Type="http://schemas.openxmlformats.org/officeDocument/2006/relationships/image"/><Relationship Id="rId56" Target="../media/image55.png" Type="http://schemas.openxmlformats.org/officeDocument/2006/relationships/image"/><Relationship Id="rId57" Target="../media/image56.svg" Type="http://schemas.openxmlformats.org/officeDocument/2006/relationships/image"/><Relationship Id="rId58" Target="../media/image57.png" Type="http://schemas.openxmlformats.org/officeDocument/2006/relationships/image"/><Relationship Id="rId59" Target="../media/image58.svg" Type="http://schemas.openxmlformats.org/officeDocument/2006/relationships/image"/><Relationship Id="rId6" Target="../media/image5.png" Type="http://schemas.openxmlformats.org/officeDocument/2006/relationships/image"/><Relationship Id="rId60" Target="../media/image59.png" Type="http://schemas.openxmlformats.org/officeDocument/2006/relationships/image"/><Relationship Id="rId61" Target="../media/image60.svg" Type="http://schemas.openxmlformats.org/officeDocument/2006/relationships/image"/><Relationship Id="rId62" Target="../media/image61.png" Type="http://schemas.openxmlformats.org/officeDocument/2006/relationships/image"/><Relationship Id="rId63" Target="../media/image62.svg" Type="http://schemas.openxmlformats.org/officeDocument/2006/relationships/image"/><Relationship Id="rId64" Target="../media/image63.png" Type="http://schemas.openxmlformats.org/officeDocument/2006/relationships/image"/><Relationship Id="rId65" Target="../media/image64.svg" Type="http://schemas.openxmlformats.org/officeDocument/2006/relationships/image"/><Relationship Id="rId66" Target="../media/image65.png" Type="http://schemas.openxmlformats.org/officeDocument/2006/relationships/image"/><Relationship Id="rId67" Target="../media/image66.svg" Type="http://schemas.openxmlformats.org/officeDocument/2006/relationships/image"/><Relationship Id="rId68" Target="../media/image67.png" Type="http://schemas.openxmlformats.org/officeDocument/2006/relationships/image"/><Relationship Id="rId69" Target="../media/image68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1.pn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77.png" Type="http://schemas.openxmlformats.org/officeDocument/2006/relationships/image"/><Relationship Id="rId19" Target="../media/image7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79.pn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3" Target="../media/image8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2833" y="-2080184"/>
            <a:ext cx="19633667" cy="4358983"/>
            <a:chOff x="0" y="0"/>
            <a:chExt cx="26178222" cy="5811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394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73940">
                  <a:moveTo>
                    <a:pt x="0" y="0"/>
                  </a:moveTo>
                  <a:lnTo>
                    <a:pt x="3973940" y="0"/>
                  </a:lnTo>
                  <a:lnTo>
                    <a:pt x="397394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407419" y="0"/>
              <a:ext cx="366154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661546">
                  <a:moveTo>
                    <a:pt x="3661546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661546" y="5811977"/>
                  </a:lnTo>
                  <a:lnTo>
                    <a:pt x="36615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611108" y="0"/>
              <a:ext cx="393035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30350">
                  <a:moveTo>
                    <a:pt x="0" y="0"/>
                  </a:moveTo>
                  <a:lnTo>
                    <a:pt x="3930350" y="0"/>
                  </a:lnTo>
                  <a:lnTo>
                    <a:pt x="393035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34479" y="0"/>
              <a:ext cx="3523511" cy="5811977"/>
            </a:xfrm>
            <a:custGeom>
              <a:avLst/>
              <a:gdLst/>
              <a:ahLst/>
              <a:cxnLst/>
              <a:rect r="r" b="b" t="t" l="l"/>
              <a:pathLst>
                <a:path h="5811977" w="3523511">
                  <a:moveTo>
                    <a:pt x="0" y="0"/>
                  </a:moveTo>
                  <a:lnTo>
                    <a:pt x="3523511" y="0"/>
                  </a:lnTo>
                  <a:lnTo>
                    <a:pt x="3523511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46769" y="0"/>
              <a:ext cx="390129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01290">
                  <a:moveTo>
                    <a:pt x="0" y="0"/>
                  </a:moveTo>
                  <a:lnTo>
                    <a:pt x="3901290" y="0"/>
                  </a:lnTo>
                  <a:lnTo>
                    <a:pt x="390129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3154196" y="0"/>
              <a:ext cx="373419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734196">
                  <a:moveTo>
                    <a:pt x="3734196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734196" y="5811977"/>
                  </a:lnTo>
                  <a:lnTo>
                    <a:pt x="3734196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18683647" y="0"/>
              <a:ext cx="405385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53854">
                  <a:moveTo>
                    <a:pt x="405385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53855" y="5811977"/>
                  </a:lnTo>
                  <a:lnTo>
                    <a:pt x="405385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380699" y="0"/>
              <a:ext cx="4797523" cy="5811977"/>
            </a:xfrm>
            <a:custGeom>
              <a:avLst/>
              <a:gdLst/>
              <a:ahLst/>
              <a:cxnLst/>
              <a:rect r="r" b="b" t="t" l="l"/>
              <a:pathLst>
                <a:path h="5811977" w="4797523">
                  <a:moveTo>
                    <a:pt x="0" y="0"/>
                  </a:moveTo>
                  <a:lnTo>
                    <a:pt x="4797523" y="0"/>
                  </a:lnTo>
                  <a:lnTo>
                    <a:pt x="4797523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669816" y="-324027"/>
            <a:ext cx="21627632" cy="4358983"/>
            <a:chOff x="0" y="0"/>
            <a:chExt cx="28836843" cy="5811977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12046408" y="0"/>
              <a:ext cx="375599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755990">
                  <a:moveTo>
                    <a:pt x="3755991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755991" y="5811977"/>
                  </a:lnTo>
                  <a:lnTo>
                    <a:pt x="3755991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4890916" y="0"/>
              <a:ext cx="412650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126504">
                  <a:moveTo>
                    <a:pt x="4126504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126504" y="5811977"/>
                  </a:lnTo>
                  <a:lnTo>
                    <a:pt x="4126504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146599" y="0"/>
              <a:ext cx="407564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75649">
                  <a:moveTo>
                    <a:pt x="0" y="0"/>
                  </a:moveTo>
                  <a:lnTo>
                    <a:pt x="4075650" y="0"/>
                  </a:lnTo>
                  <a:lnTo>
                    <a:pt x="407565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9042071" y="0"/>
              <a:ext cx="391582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15820">
                  <a:moveTo>
                    <a:pt x="3915820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15820" y="5811977"/>
                  </a:lnTo>
                  <a:lnTo>
                    <a:pt x="391582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105937" y="0"/>
              <a:ext cx="395214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2145">
                  <a:moveTo>
                    <a:pt x="0" y="0"/>
                  </a:moveTo>
                  <a:lnTo>
                    <a:pt x="3952145" y="0"/>
                  </a:lnTo>
                  <a:lnTo>
                    <a:pt x="395214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4317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43170">
                  <a:moveTo>
                    <a:pt x="0" y="0"/>
                  </a:moveTo>
                  <a:lnTo>
                    <a:pt x="3843170" y="0"/>
                  </a:lnTo>
                  <a:lnTo>
                    <a:pt x="384317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015939" y="0"/>
              <a:ext cx="393761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37615">
                  <a:moveTo>
                    <a:pt x="0" y="0"/>
                  </a:moveTo>
                  <a:lnTo>
                    <a:pt x="3937615" y="0"/>
                  </a:lnTo>
                  <a:lnTo>
                    <a:pt x="393761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931687" y="0"/>
              <a:ext cx="399573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95735">
                  <a:moveTo>
                    <a:pt x="0" y="0"/>
                  </a:moveTo>
                  <a:lnTo>
                    <a:pt x="3995735" y="0"/>
                  </a:lnTo>
                  <a:lnTo>
                    <a:pt x="399573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24310766" y="0"/>
              <a:ext cx="4526077" cy="5811977"/>
            </a:xfrm>
            <a:custGeom>
              <a:avLst/>
              <a:gdLst/>
              <a:ahLst/>
              <a:cxnLst/>
              <a:rect r="r" b="b" t="t" l="l"/>
              <a:pathLst>
                <a:path h="5811977" w="4526077">
                  <a:moveTo>
                    <a:pt x="4526077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526077" y="5811977"/>
                  </a:lnTo>
                  <a:lnTo>
                    <a:pt x="4526077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-144786" y="1698831"/>
            <a:ext cx="18577572" cy="4358983"/>
            <a:chOff x="0" y="0"/>
            <a:chExt cx="24770095" cy="58119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1152139" y="0"/>
              <a:ext cx="361795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617956">
                  <a:moveTo>
                    <a:pt x="0" y="0"/>
                  </a:moveTo>
                  <a:lnTo>
                    <a:pt x="3617956" y="0"/>
                  </a:lnTo>
                  <a:lnTo>
                    <a:pt x="3617956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9033501" y="0"/>
              <a:ext cx="406111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61119">
                  <a:moveTo>
                    <a:pt x="4061119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61119" y="5811977"/>
                  </a:lnTo>
                  <a:lnTo>
                    <a:pt x="4061119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18081532" y="0"/>
              <a:ext cx="4026115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26115">
                  <a:moveTo>
                    <a:pt x="402611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26115" y="5811977"/>
                  </a:lnTo>
                  <a:lnTo>
                    <a:pt x="4026115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0">
              <a:off x="0" y="0"/>
              <a:ext cx="395941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9410">
                  <a:moveTo>
                    <a:pt x="3959410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59410" y="5811977"/>
                  </a:lnTo>
                  <a:lnTo>
                    <a:pt x="395941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003902" y="0"/>
              <a:ext cx="395941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9410">
                  <a:moveTo>
                    <a:pt x="0" y="0"/>
                  </a:moveTo>
                  <a:lnTo>
                    <a:pt x="3959410" y="0"/>
                  </a:lnTo>
                  <a:lnTo>
                    <a:pt x="395941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139113" y="0"/>
              <a:ext cx="398847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88470">
                  <a:moveTo>
                    <a:pt x="0" y="0"/>
                  </a:moveTo>
                  <a:lnTo>
                    <a:pt x="3988469" y="0"/>
                  </a:lnTo>
                  <a:lnTo>
                    <a:pt x="398846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true" flipV="false" rot="0">
              <a:off x="6007804" y="0"/>
              <a:ext cx="398120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81205">
                  <a:moveTo>
                    <a:pt x="398120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81205" y="5811977"/>
                  </a:lnTo>
                  <a:lnTo>
                    <a:pt x="3981205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172074" y="0"/>
              <a:ext cx="386496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64965">
                  <a:moveTo>
                    <a:pt x="0" y="0"/>
                  </a:moveTo>
                  <a:lnTo>
                    <a:pt x="3864965" y="0"/>
                  </a:lnTo>
                  <a:lnTo>
                    <a:pt x="386496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1157655" y="3188288"/>
            <a:ext cx="20603311" cy="4827595"/>
            <a:chOff x="0" y="0"/>
            <a:chExt cx="27471081" cy="64367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624816"/>
              <a:ext cx="400299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02999">
                  <a:moveTo>
                    <a:pt x="0" y="0"/>
                  </a:moveTo>
                  <a:lnTo>
                    <a:pt x="4002999" y="0"/>
                  </a:lnTo>
                  <a:lnTo>
                    <a:pt x="400299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8134284" y="624816"/>
              <a:ext cx="405385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53854">
                  <a:moveTo>
                    <a:pt x="0" y="0"/>
                  </a:moveTo>
                  <a:lnTo>
                    <a:pt x="4053854" y="0"/>
                  </a:lnTo>
                  <a:lnTo>
                    <a:pt x="4053854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true" flipV="false" rot="0">
              <a:off x="10966795" y="0"/>
              <a:ext cx="4618399" cy="6436793"/>
            </a:xfrm>
            <a:custGeom>
              <a:avLst/>
              <a:gdLst/>
              <a:ahLst/>
              <a:cxnLst/>
              <a:rect r="r" b="b" t="t" l="l"/>
              <a:pathLst>
                <a:path h="6436793" w="4618399">
                  <a:moveTo>
                    <a:pt x="4618399" y="0"/>
                  </a:moveTo>
                  <a:lnTo>
                    <a:pt x="0" y="0"/>
                  </a:lnTo>
                  <a:lnTo>
                    <a:pt x="0" y="6436793"/>
                  </a:lnTo>
                  <a:lnTo>
                    <a:pt x="4618399" y="6436793"/>
                  </a:lnTo>
                  <a:lnTo>
                    <a:pt x="4618399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0036137" y="624816"/>
              <a:ext cx="6031297" cy="5811977"/>
            </a:xfrm>
            <a:custGeom>
              <a:avLst/>
              <a:gdLst/>
              <a:ahLst/>
              <a:cxnLst/>
              <a:rect r="r" b="b" t="t" l="l"/>
              <a:pathLst>
                <a:path h="5811977" w="6031297">
                  <a:moveTo>
                    <a:pt x="0" y="0"/>
                  </a:moveTo>
                  <a:lnTo>
                    <a:pt x="6031297" y="0"/>
                  </a:lnTo>
                  <a:lnTo>
                    <a:pt x="6031297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1927908" y="624816"/>
              <a:ext cx="5543174" cy="5811977"/>
            </a:xfrm>
            <a:custGeom>
              <a:avLst/>
              <a:gdLst/>
              <a:ahLst/>
              <a:cxnLst/>
              <a:rect r="r" b="b" t="t" l="l"/>
              <a:pathLst>
                <a:path h="5811977" w="5543174">
                  <a:moveTo>
                    <a:pt x="0" y="0"/>
                  </a:moveTo>
                  <a:lnTo>
                    <a:pt x="5543173" y="0"/>
                  </a:lnTo>
                  <a:lnTo>
                    <a:pt x="5543173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4363850" y="624816"/>
              <a:ext cx="408291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82914">
                  <a:moveTo>
                    <a:pt x="0" y="0"/>
                  </a:moveTo>
                  <a:lnTo>
                    <a:pt x="4082915" y="0"/>
                  </a:lnTo>
                  <a:lnTo>
                    <a:pt x="408291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7225421" y="624816"/>
              <a:ext cx="403205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32059">
                  <a:moveTo>
                    <a:pt x="0" y="0"/>
                  </a:moveTo>
                  <a:lnTo>
                    <a:pt x="4032059" y="0"/>
                  </a:lnTo>
                  <a:lnTo>
                    <a:pt x="403205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81656" y="624816"/>
              <a:ext cx="396667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66675">
                  <a:moveTo>
                    <a:pt x="0" y="0"/>
                  </a:moveTo>
                  <a:lnTo>
                    <a:pt x="3966675" y="0"/>
                  </a:lnTo>
                  <a:lnTo>
                    <a:pt x="396667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526987" y="624816"/>
              <a:ext cx="382864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28640">
                  <a:moveTo>
                    <a:pt x="0" y="0"/>
                  </a:moveTo>
                  <a:lnTo>
                    <a:pt x="3828640" y="0"/>
                  </a:lnTo>
                  <a:lnTo>
                    <a:pt x="382864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-408810" y="6678329"/>
            <a:ext cx="19105619" cy="3877303"/>
            <a:chOff x="0" y="0"/>
            <a:chExt cx="3027951" cy="61449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027951" cy="614494"/>
            </a:xfrm>
            <a:custGeom>
              <a:avLst/>
              <a:gdLst/>
              <a:ahLst/>
              <a:cxnLst/>
              <a:rect r="r" b="b" t="t" l="l"/>
              <a:pathLst>
                <a:path h="614494" w="3027951">
                  <a:moveTo>
                    <a:pt x="0" y="0"/>
                  </a:moveTo>
                  <a:lnTo>
                    <a:pt x="3027951" y="0"/>
                  </a:lnTo>
                  <a:lnTo>
                    <a:pt x="3027951" y="614494"/>
                  </a:lnTo>
                  <a:lnTo>
                    <a:pt x="0" y="614494"/>
                  </a:lnTo>
                  <a:close/>
                </a:path>
              </a:pathLst>
            </a:custGeom>
            <a:solidFill>
              <a:srgbClr val="E3CE41"/>
            </a:solidFill>
            <a:ln w="85725" cap="sq">
              <a:solidFill>
                <a:srgbClr val="221E1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3027951" cy="681169"/>
            </a:xfrm>
            <a:prstGeom prst="rect">
              <a:avLst/>
            </a:prstGeom>
          </p:spPr>
          <p:txBody>
            <a:bodyPr anchor="ctr" rtlCol="false" tIns="26382" lIns="26382" bIns="26382" rIns="26382"/>
            <a:lstStyle/>
            <a:p>
              <a:pPr algn="ctr">
                <a:lnSpc>
                  <a:spcPts val="4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201246" y="5876839"/>
            <a:ext cx="9885507" cy="1065715"/>
            <a:chOff x="0" y="0"/>
            <a:chExt cx="13180676" cy="142095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171331" y="171331"/>
              <a:ext cx="13009345" cy="1249623"/>
              <a:chOff x="0" y="0"/>
              <a:chExt cx="30608066" cy="294008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68580" y="123317"/>
                <a:ext cx="30459095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30459095">
                    <a:moveTo>
                      <a:pt x="30354955" y="831469"/>
                    </a:moveTo>
                    <a:cubicBezTo>
                      <a:pt x="30391784" y="1258316"/>
                      <a:pt x="30400041" y="1636045"/>
                      <a:pt x="30378451" y="2064162"/>
                    </a:cubicBezTo>
                    <a:cubicBezTo>
                      <a:pt x="30459095" y="2905410"/>
                      <a:pt x="29310253" y="2533808"/>
                      <a:pt x="28812541" y="2604674"/>
                    </a:cubicBezTo>
                    <a:cubicBezTo>
                      <a:pt x="5818521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9061732" y="44196"/>
                      <a:pt x="25911910" y="0"/>
                      <a:pt x="28949956" y="24892"/>
                    </a:cubicBezTo>
                    <a:cubicBezTo>
                      <a:pt x="29531995" y="33909"/>
                      <a:pt x="30414263" y="4572"/>
                      <a:pt x="30354955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-204470" y="0"/>
                <a:ext cx="3099744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30997449">
                    <a:moveTo>
                      <a:pt x="29272280" y="0"/>
                    </a:moveTo>
                    <a:cubicBezTo>
                      <a:pt x="30000626" y="17272"/>
                      <a:pt x="30780659" y="12319"/>
                      <a:pt x="30769736" y="1020699"/>
                    </a:cubicBezTo>
                    <a:cubicBezTo>
                      <a:pt x="30756022" y="1458945"/>
                      <a:pt x="30997449" y="2661697"/>
                      <a:pt x="30463032" y="2814224"/>
                    </a:cubicBezTo>
                    <a:cubicBezTo>
                      <a:pt x="30036565" y="2967640"/>
                      <a:pt x="29422141" y="2858420"/>
                      <a:pt x="286549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3345665" y="6223"/>
                      <a:pt x="29272280" y="0"/>
                    </a:cubicBezTo>
                    <a:close/>
                    <a:moveTo>
                      <a:pt x="30580253" y="2155856"/>
                    </a:moveTo>
                    <a:cubicBezTo>
                      <a:pt x="30601083" y="1745773"/>
                      <a:pt x="30593207" y="1386078"/>
                      <a:pt x="30557647" y="977138"/>
                    </a:cubicBezTo>
                    <a:cubicBezTo>
                      <a:pt x="30614924" y="184912"/>
                      <a:pt x="29763770" y="213106"/>
                      <a:pt x="29202303" y="204470"/>
                    </a:cubicBezTo>
                    <a:cubicBezTo>
                      <a:pt x="25739930" y="180721"/>
                      <a:pt x="9484983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347487" y="2711735"/>
                      <a:pt x="29069589" y="2673635"/>
                    </a:cubicBezTo>
                    <a:cubicBezTo>
                      <a:pt x="29549776" y="2605817"/>
                      <a:pt x="30658103" y="2961798"/>
                      <a:pt x="30580253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009345" cy="1249623"/>
              <a:chOff x="0" y="0"/>
              <a:chExt cx="30608066" cy="294008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68580" y="123317"/>
                <a:ext cx="30459095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30459095">
                    <a:moveTo>
                      <a:pt x="30354955" y="831469"/>
                    </a:moveTo>
                    <a:cubicBezTo>
                      <a:pt x="30391784" y="1258316"/>
                      <a:pt x="30400041" y="1636045"/>
                      <a:pt x="30378451" y="2064162"/>
                    </a:cubicBezTo>
                    <a:cubicBezTo>
                      <a:pt x="30459095" y="2905410"/>
                      <a:pt x="29310253" y="2533808"/>
                      <a:pt x="28812541" y="2604674"/>
                    </a:cubicBezTo>
                    <a:cubicBezTo>
                      <a:pt x="5818521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9061732" y="44196"/>
                      <a:pt x="25911910" y="0"/>
                      <a:pt x="28949956" y="24892"/>
                    </a:cubicBezTo>
                    <a:cubicBezTo>
                      <a:pt x="29531995" y="33909"/>
                      <a:pt x="30414263" y="4572"/>
                      <a:pt x="30354955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-204470" y="0"/>
                <a:ext cx="3099744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30997449">
                    <a:moveTo>
                      <a:pt x="29272280" y="0"/>
                    </a:moveTo>
                    <a:cubicBezTo>
                      <a:pt x="30000626" y="17272"/>
                      <a:pt x="30780659" y="12319"/>
                      <a:pt x="30769736" y="1020699"/>
                    </a:cubicBezTo>
                    <a:cubicBezTo>
                      <a:pt x="30756022" y="1458945"/>
                      <a:pt x="30997449" y="2661697"/>
                      <a:pt x="30463032" y="2814224"/>
                    </a:cubicBezTo>
                    <a:cubicBezTo>
                      <a:pt x="30036565" y="2967640"/>
                      <a:pt x="29422141" y="2858420"/>
                      <a:pt x="286549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3345665" y="6223"/>
                      <a:pt x="29272280" y="0"/>
                    </a:cubicBezTo>
                    <a:close/>
                    <a:moveTo>
                      <a:pt x="30580253" y="2155856"/>
                    </a:moveTo>
                    <a:cubicBezTo>
                      <a:pt x="30601083" y="1745773"/>
                      <a:pt x="30593207" y="1386078"/>
                      <a:pt x="30557647" y="977138"/>
                    </a:cubicBezTo>
                    <a:cubicBezTo>
                      <a:pt x="30614924" y="184912"/>
                      <a:pt x="29763770" y="213106"/>
                      <a:pt x="29202303" y="204470"/>
                    </a:cubicBezTo>
                    <a:cubicBezTo>
                      <a:pt x="25739930" y="180721"/>
                      <a:pt x="9484983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347487" y="2711735"/>
                      <a:pt x="29069589" y="2673635"/>
                    </a:cubicBezTo>
                    <a:cubicBezTo>
                      <a:pt x="29549776" y="2605817"/>
                      <a:pt x="30658103" y="2961798"/>
                      <a:pt x="30580253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326976" y="134273"/>
              <a:ext cx="12355392" cy="844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6"/>
                </a:lnSpc>
                <a:spcBef>
                  <a:spcPct val="0"/>
                </a:spcBef>
              </a:pPr>
              <a:r>
                <a:rPr lang="en-US" sz="3790">
                  <a:solidFill>
                    <a:srgbClr val="221E1F"/>
                  </a:solidFill>
                  <a:latin typeface="Shantell Sans Bold"/>
                </a:rPr>
                <a:t>Računarstvo i Društvo - Mila Lukić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57175" y="6761579"/>
            <a:ext cx="1777365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21E1F"/>
                </a:solidFill>
                <a:latin typeface="Kapsalon Condensed"/>
              </a:rPr>
              <a:t>Ravnopravnost zena u racunarstvu i informatici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7165" y="6761579"/>
            <a:ext cx="17893660" cy="313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5"/>
              </a:lnSpc>
              <a:spcBef>
                <a:spcPct val="0"/>
              </a:spcBef>
            </a:pPr>
            <a:r>
              <a:rPr lang="en-US" sz="8960">
                <a:solidFill>
                  <a:srgbClr val="221E1F"/>
                </a:solidFill>
                <a:latin typeface="Kapsalon Condensed"/>
              </a:rPr>
              <a:t>Ravnopravnost žena u računarstvu I INformatici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805" y="3252266"/>
            <a:ext cx="6143839" cy="929516"/>
            <a:chOff x="0" y="0"/>
            <a:chExt cx="8191785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06482" y="149435"/>
              <a:ext cx="8085303" cy="1089920"/>
              <a:chOff x="0" y="0"/>
              <a:chExt cx="21810277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21661306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661306">
                    <a:moveTo>
                      <a:pt x="21557167" y="831469"/>
                    </a:moveTo>
                    <a:cubicBezTo>
                      <a:pt x="21593995" y="1258316"/>
                      <a:pt x="21602251" y="1636045"/>
                      <a:pt x="21580661" y="2064162"/>
                    </a:cubicBezTo>
                    <a:cubicBezTo>
                      <a:pt x="21661306" y="2905410"/>
                      <a:pt x="20512465" y="2533808"/>
                      <a:pt x="20014751" y="2604674"/>
                    </a:cubicBezTo>
                    <a:cubicBezTo>
                      <a:pt x="4517980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2219965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1458945"/>
                      <a:pt x="22199659" y="2661697"/>
                      <a:pt x="21665242" y="2814224"/>
                    </a:cubicBezTo>
                    <a:cubicBezTo>
                      <a:pt x="21238777" y="2967640"/>
                      <a:pt x="20624351" y="2858420"/>
                      <a:pt x="199664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2155856"/>
                    </a:moveTo>
                    <a:cubicBezTo>
                      <a:pt x="21803293" y="1745773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63152" y="2711735"/>
                      <a:pt x="20271799" y="2673635"/>
                    </a:cubicBezTo>
                    <a:cubicBezTo>
                      <a:pt x="20751986" y="2605817"/>
                      <a:pt x="21860314" y="2961798"/>
                      <a:pt x="21782465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8085303" cy="1089920"/>
              <a:chOff x="0" y="0"/>
              <a:chExt cx="21810277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21661306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661306">
                    <a:moveTo>
                      <a:pt x="21557167" y="831469"/>
                    </a:moveTo>
                    <a:cubicBezTo>
                      <a:pt x="21593995" y="1258316"/>
                      <a:pt x="21602251" y="1636045"/>
                      <a:pt x="21580661" y="2064162"/>
                    </a:cubicBezTo>
                    <a:cubicBezTo>
                      <a:pt x="21661306" y="2905410"/>
                      <a:pt x="20512465" y="2533808"/>
                      <a:pt x="20014751" y="2604674"/>
                    </a:cubicBezTo>
                    <a:cubicBezTo>
                      <a:pt x="4517980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2219965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1458945"/>
                      <a:pt x="22199659" y="2661697"/>
                      <a:pt x="21665242" y="2814224"/>
                    </a:cubicBezTo>
                    <a:cubicBezTo>
                      <a:pt x="21238777" y="2967640"/>
                      <a:pt x="20624351" y="2858420"/>
                      <a:pt x="199664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2155856"/>
                    </a:moveTo>
                    <a:cubicBezTo>
                      <a:pt x="21803293" y="1745773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63152" y="2711735"/>
                      <a:pt x="20271799" y="2673635"/>
                    </a:cubicBezTo>
                    <a:cubicBezTo>
                      <a:pt x="20751986" y="2605817"/>
                      <a:pt x="21860314" y="2961798"/>
                      <a:pt x="21782465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03216" y="116899"/>
              <a:ext cx="7678872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Rodne Predrasude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9586" y="6666595"/>
            <a:ext cx="6178277" cy="2816647"/>
            <a:chOff x="0" y="0"/>
            <a:chExt cx="8237703" cy="37555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52400" y="152400"/>
              <a:ext cx="8085303" cy="3603130"/>
              <a:chOff x="0" y="0"/>
              <a:chExt cx="21810277" cy="971951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8580" y="123317"/>
                <a:ext cx="21661306" cy="9684847"/>
              </a:xfrm>
              <a:custGeom>
                <a:avLst/>
                <a:gdLst/>
                <a:ahLst/>
                <a:cxnLst/>
                <a:rect r="r" b="b" t="t" l="l"/>
                <a:pathLst>
                  <a:path h="9684847" w="21661306">
                    <a:moveTo>
                      <a:pt x="21557167" y="831469"/>
                    </a:moveTo>
                    <a:cubicBezTo>
                      <a:pt x="21593995" y="1258316"/>
                      <a:pt x="21602251" y="8415483"/>
                      <a:pt x="21580661" y="8843599"/>
                    </a:cubicBezTo>
                    <a:cubicBezTo>
                      <a:pt x="21661306" y="9684847"/>
                      <a:pt x="20512465" y="9313245"/>
                      <a:pt x="20014751" y="9384111"/>
                    </a:cubicBezTo>
                    <a:cubicBezTo>
                      <a:pt x="4517980" y="9423862"/>
                      <a:pt x="1317244" y="9467805"/>
                      <a:pt x="696722" y="9413068"/>
                    </a:cubicBezTo>
                    <a:cubicBezTo>
                      <a:pt x="125730" y="9435293"/>
                      <a:pt x="49657" y="9247206"/>
                      <a:pt x="90424" y="8711393"/>
                    </a:cubicBezTo>
                    <a:cubicBezTo>
                      <a:pt x="88265" y="8484824"/>
                      <a:pt x="90297" y="7582627"/>
                      <a:pt x="95123" y="20483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204470" y="0"/>
                <a:ext cx="22199659" cy="9757491"/>
              </a:xfrm>
              <a:custGeom>
                <a:avLst/>
                <a:gdLst/>
                <a:ahLst/>
                <a:cxnLst/>
                <a:rect r="r" b="b" t="t" l="l"/>
                <a:pathLst>
                  <a:path h="9757491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3279794"/>
                      <a:pt x="22199659" y="9441135"/>
                      <a:pt x="21665242" y="9593662"/>
                    </a:cubicBezTo>
                    <a:cubicBezTo>
                      <a:pt x="21238777" y="9747077"/>
                      <a:pt x="20624351" y="9637857"/>
                      <a:pt x="19966413" y="9672401"/>
                    </a:cubicBezTo>
                    <a:cubicBezTo>
                      <a:pt x="2016760" y="9722566"/>
                      <a:pt x="1294511" y="9757491"/>
                      <a:pt x="590550" y="9643573"/>
                    </a:cubicBezTo>
                    <a:cubicBezTo>
                      <a:pt x="0" y="9523557"/>
                      <a:pt x="277749" y="8412180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8935293"/>
                    </a:moveTo>
                    <a:cubicBezTo>
                      <a:pt x="21803293" y="8525211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233786"/>
                    </a:cubicBezTo>
                    <a:cubicBezTo>
                      <a:pt x="434467" y="7535234"/>
                      <a:pt x="432562" y="8591631"/>
                      <a:pt x="434594" y="8808675"/>
                    </a:cubicBezTo>
                    <a:cubicBezTo>
                      <a:pt x="395224" y="9322009"/>
                      <a:pt x="468630" y="9502222"/>
                      <a:pt x="1019429" y="9480759"/>
                    </a:cubicBezTo>
                    <a:cubicBezTo>
                      <a:pt x="1617980" y="9533210"/>
                      <a:pt x="4963152" y="9491173"/>
                      <a:pt x="20271799" y="9453073"/>
                    </a:cubicBezTo>
                    <a:cubicBezTo>
                      <a:pt x="20751986" y="9385254"/>
                      <a:pt x="21860314" y="9741236"/>
                      <a:pt x="21782465" y="8935293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8085303" cy="3603130"/>
              <a:chOff x="0" y="0"/>
              <a:chExt cx="21810277" cy="971951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8580" y="123317"/>
                <a:ext cx="21661306" cy="9684847"/>
              </a:xfrm>
              <a:custGeom>
                <a:avLst/>
                <a:gdLst/>
                <a:ahLst/>
                <a:cxnLst/>
                <a:rect r="r" b="b" t="t" l="l"/>
                <a:pathLst>
                  <a:path h="9684847" w="21661306">
                    <a:moveTo>
                      <a:pt x="21557167" y="831469"/>
                    </a:moveTo>
                    <a:cubicBezTo>
                      <a:pt x="21593995" y="1258316"/>
                      <a:pt x="21602251" y="8415483"/>
                      <a:pt x="21580661" y="8843599"/>
                    </a:cubicBezTo>
                    <a:cubicBezTo>
                      <a:pt x="21661306" y="9684847"/>
                      <a:pt x="20512465" y="9313245"/>
                      <a:pt x="20014751" y="9384111"/>
                    </a:cubicBezTo>
                    <a:cubicBezTo>
                      <a:pt x="4517980" y="9423862"/>
                      <a:pt x="1317244" y="9467805"/>
                      <a:pt x="696722" y="9413068"/>
                    </a:cubicBezTo>
                    <a:cubicBezTo>
                      <a:pt x="125730" y="9435293"/>
                      <a:pt x="49657" y="9247206"/>
                      <a:pt x="90424" y="8711393"/>
                    </a:cubicBezTo>
                    <a:cubicBezTo>
                      <a:pt x="88265" y="8484824"/>
                      <a:pt x="90297" y="7582627"/>
                      <a:pt x="95123" y="20483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FFA384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204470" y="0"/>
                <a:ext cx="22199659" cy="9757491"/>
              </a:xfrm>
              <a:custGeom>
                <a:avLst/>
                <a:gdLst/>
                <a:ahLst/>
                <a:cxnLst/>
                <a:rect r="r" b="b" t="t" l="l"/>
                <a:pathLst>
                  <a:path h="9757491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3279794"/>
                      <a:pt x="22199659" y="9441135"/>
                      <a:pt x="21665242" y="9593662"/>
                    </a:cubicBezTo>
                    <a:cubicBezTo>
                      <a:pt x="21238777" y="9747077"/>
                      <a:pt x="20624351" y="9637857"/>
                      <a:pt x="19966413" y="9672401"/>
                    </a:cubicBezTo>
                    <a:cubicBezTo>
                      <a:pt x="2016760" y="9722566"/>
                      <a:pt x="1294511" y="9757491"/>
                      <a:pt x="590550" y="9643573"/>
                    </a:cubicBezTo>
                    <a:cubicBezTo>
                      <a:pt x="0" y="9523557"/>
                      <a:pt x="277749" y="8412180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8935293"/>
                    </a:moveTo>
                    <a:cubicBezTo>
                      <a:pt x="21803293" y="8525211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233786"/>
                    </a:cubicBezTo>
                    <a:cubicBezTo>
                      <a:pt x="434467" y="7535234"/>
                      <a:pt x="432562" y="8591631"/>
                      <a:pt x="434594" y="8808675"/>
                    </a:cubicBezTo>
                    <a:cubicBezTo>
                      <a:pt x="395224" y="9322009"/>
                      <a:pt x="468630" y="9502222"/>
                      <a:pt x="1019429" y="9480759"/>
                    </a:cubicBezTo>
                    <a:cubicBezTo>
                      <a:pt x="1617980" y="9533210"/>
                      <a:pt x="4963152" y="9491173"/>
                      <a:pt x="20271799" y="9453073"/>
                    </a:cubicBezTo>
                    <a:cubicBezTo>
                      <a:pt x="20751986" y="9385254"/>
                      <a:pt x="21860314" y="9741236"/>
                      <a:pt x="21782465" y="8935293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9137" y="428142"/>
              <a:ext cx="7287030" cy="2699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1"/>
                </a:lnSpc>
              </a:pPr>
              <a:r>
                <a:rPr lang="en-US" sz="2329">
                  <a:solidFill>
                    <a:srgbClr val="221E1F"/>
                  </a:solidFill>
                  <a:latin typeface="Shantell Sans Bold"/>
                </a:rPr>
                <a:t>Od malih nogu dečaci se ohrabruju da se igraju i eksperimentišu sa tehnologijom.</a:t>
              </a:r>
            </a:p>
            <a:p>
              <a:pPr algn="ctr">
                <a:lnSpc>
                  <a:spcPts val="3261"/>
                </a:lnSpc>
              </a:pPr>
            </a:p>
            <a:p>
              <a:pPr algn="ctr" marL="0" indent="0" lvl="0">
                <a:lnSpc>
                  <a:spcPts val="3261"/>
                </a:lnSpc>
                <a:spcBef>
                  <a:spcPct val="0"/>
                </a:spcBef>
              </a:pPr>
              <a:r>
                <a:rPr lang="en-US" sz="2329">
                  <a:solidFill>
                    <a:srgbClr val="221E1F"/>
                  </a:solidFill>
                  <a:latin typeface="Shantell Sans Bold"/>
                </a:rPr>
                <a:t>Isto često ne važi za devojčice.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59385" y="3252266"/>
            <a:ext cx="6143839" cy="929516"/>
            <a:chOff x="0" y="0"/>
            <a:chExt cx="8191785" cy="123935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06482" y="149435"/>
              <a:ext cx="8085303" cy="1089920"/>
              <a:chOff x="0" y="0"/>
              <a:chExt cx="21810277" cy="294008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68580" y="123317"/>
                <a:ext cx="21661306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661306">
                    <a:moveTo>
                      <a:pt x="21557167" y="831469"/>
                    </a:moveTo>
                    <a:cubicBezTo>
                      <a:pt x="21593995" y="1258316"/>
                      <a:pt x="21602251" y="1636045"/>
                      <a:pt x="21580661" y="2064162"/>
                    </a:cubicBezTo>
                    <a:cubicBezTo>
                      <a:pt x="21661306" y="2905410"/>
                      <a:pt x="20512465" y="2533808"/>
                      <a:pt x="20014751" y="2604674"/>
                    </a:cubicBezTo>
                    <a:cubicBezTo>
                      <a:pt x="4517980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-204470" y="0"/>
                <a:ext cx="2219965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1458945"/>
                      <a:pt x="22199659" y="2661697"/>
                      <a:pt x="21665242" y="2814224"/>
                    </a:cubicBezTo>
                    <a:cubicBezTo>
                      <a:pt x="21238777" y="2967640"/>
                      <a:pt x="20624351" y="2858420"/>
                      <a:pt x="199664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2155856"/>
                    </a:moveTo>
                    <a:cubicBezTo>
                      <a:pt x="21803293" y="1745773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63152" y="2711735"/>
                      <a:pt x="20271799" y="2673635"/>
                    </a:cubicBezTo>
                    <a:cubicBezTo>
                      <a:pt x="20751986" y="2605817"/>
                      <a:pt x="21860314" y="2961798"/>
                      <a:pt x="21782465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8085303" cy="1089920"/>
              <a:chOff x="0" y="0"/>
              <a:chExt cx="21810277" cy="294008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8580" y="123317"/>
                <a:ext cx="21661306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661306">
                    <a:moveTo>
                      <a:pt x="21557167" y="831469"/>
                    </a:moveTo>
                    <a:cubicBezTo>
                      <a:pt x="21593995" y="1258316"/>
                      <a:pt x="21602251" y="1636045"/>
                      <a:pt x="21580661" y="2064162"/>
                    </a:cubicBezTo>
                    <a:cubicBezTo>
                      <a:pt x="21661306" y="2905410"/>
                      <a:pt x="20512465" y="2533808"/>
                      <a:pt x="20014751" y="2604674"/>
                    </a:cubicBezTo>
                    <a:cubicBezTo>
                      <a:pt x="4517980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-204470" y="0"/>
                <a:ext cx="2219965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1458945"/>
                      <a:pt x="22199659" y="2661697"/>
                      <a:pt x="21665242" y="2814224"/>
                    </a:cubicBezTo>
                    <a:cubicBezTo>
                      <a:pt x="21238777" y="2967640"/>
                      <a:pt x="20624351" y="2858420"/>
                      <a:pt x="199664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2155856"/>
                    </a:moveTo>
                    <a:cubicBezTo>
                      <a:pt x="21803293" y="1745773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63152" y="2711735"/>
                      <a:pt x="20271799" y="2673635"/>
                    </a:cubicBezTo>
                    <a:cubicBezTo>
                      <a:pt x="20751986" y="2605817"/>
                      <a:pt x="21860314" y="2961798"/>
                      <a:pt x="21782465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3216" y="116899"/>
              <a:ext cx="7678872" cy="676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8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221E1F"/>
                  </a:solidFill>
                  <a:latin typeface="Shantell Sans Bold"/>
                </a:rPr>
                <a:t>Problemi na radnom mestu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24946" y="6666595"/>
            <a:ext cx="6178277" cy="2816647"/>
            <a:chOff x="0" y="0"/>
            <a:chExt cx="8237703" cy="375553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52400" y="152400"/>
              <a:ext cx="8085303" cy="3603130"/>
              <a:chOff x="0" y="0"/>
              <a:chExt cx="21810277" cy="97195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68580" y="123317"/>
                <a:ext cx="21661306" cy="9684847"/>
              </a:xfrm>
              <a:custGeom>
                <a:avLst/>
                <a:gdLst/>
                <a:ahLst/>
                <a:cxnLst/>
                <a:rect r="r" b="b" t="t" l="l"/>
                <a:pathLst>
                  <a:path h="9684847" w="21661306">
                    <a:moveTo>
                      <a:pt x="21557167" y="831469"/>
                    </a:moveTo>
                    <a:cubicBezTo>
                      <a:pt x="21593995" y="1258316"/>
                      <a:pt x="21602251" y="8415483"/>
                      <a:pt x="21580661" y="8843599"/>
                    </a:cubicBezTo>
                    <a:cubicBezTo>
                      <a:pt x="21661306" y="9684847"/>
                      <a:pt x="20512465" y="9313245"/>
                      <a:pt x="20014751" y="9384111"/>
                    </a:cubicBezTo>
                    <a:cubicBezTo>
                      <a:pt x="4517980" y="9423862"/>
                      <a:pt x="1317244" y="9467805"/>
                      <a:pt x="696722" y="9413068"/>
                    </a:cubicBezTo>
                    <a:cubicBezTo>
                      <a:pt x="125730" y="9435293"/>
                      <a:pt x="49657" y="9247206"/>
                      <a:pt x="90424" y="8711393"/>
                    </a:cubicBezTo>
                    <a:cubicBezTo>
                      <a:pt x="88265" y="8484824"/>
                      <a:pt x="90297" y="7582627"/>
                      <a:pt x="95123" y="20483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-204470" y="0"/>
                <a:ext cx="22199659" cy="9757491"/>
              </a:xfrm>
              <a:custGeom>
                <a:avLst/>
                <a:gdLst/>
                <a:ahLst/>
                <a:cxnLst/>
                <a:rect r="r" b="b" t="t" l="l"/>
                <a:pathLst>
                  <a:path h="9757491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3279794"/>
                      <a:pt x="22199659" y="9441135"/>
                      <a:pt x="21665242" y="9593662"/>
                    </a:cubicBezTo>
                    <a:cubicBezTo>
                      <a:pt x="21238777" y="9747077"/>
                      <a:pt x="20624351" y="9637857"/>
                      <a:pt x="19966413" y="9672401"/>
                    </a:cubicBezTo>
                    <a:cubicBezTo>
                      <a:pt x="2016760" y="9722566"/>
                      <a:pt x="1294511" y="9757491"/>
                      <a:pt x="590550" y="9643573"/>
                    </a:cubicBezTo>
                    <a:cubicBezTo>
                      <a:pt x="0" y="9523557"/>
                      <a:pt x="277749" y="8412180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8935293"/>
                    </a:moveTo>
                    <a:cubicBezTo>
                      <a:pt x="21803293" y="8525211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233786"/>
                    </a:cubicBezTo>
                    <a:cubicBezTo>
                      <a:pt x="434467" y="7535234"/>
                      <a:pt x="432562" y="8591631"/>
                      <a:pt x="434594" y="8808675"/>
                    </a:cubicBezTo>
                    <a:cubicBezTo>
                      <a:pt x="395224" y="9322009"/>
                      <a:pt x="468630" y="9502222"/>
                      <a:pt x="1019429" y="9480759"/>
                    </a:cubicBezTo>
                    <a:cubicBezTo>
                      <a:pt x="1617980" y="9533210"/>
                      <a:pt x="4963152" y="9491173"/>
                      <a:pt x="20271799" y="9453073"/>
                    </a:cubicBezTo>
                    <a:cubicBezTo>
                      <a:pt x="20751986" y="9385254"/>
                      <a:pt x="21860314" y="9741236"/>
                      <a:pt x="21782465" y="8935293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8085303" cy="3603130"/>
              <a:chOff x="0" y="0"/>
              <a:chExt cx="21810277" cy="971951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68580" y="123317"/>
                <a:ext cx="21661306" cy="9684847"/>
              </a:xfrm>
              <a:custGeom>
                <a:avLst/>
                <a:gdLst/>
                <a:ahLst/>
                <a:cxnLst/>
                <a:rect r="r" b="b" t="t" l="l"/>
                <a:pathLst>
                  <a:path h="9684847" w="21661306">
                    <a:moveTo>
                      <a:pt x="21557167" y="831469"/>
                    </a:moveTo>
                    <a:cubicBezTo>
                      <a:pt x="21593995" y="1258316"/>
                      <a:pt x="21602251" y="8415483"/>
                      <a:pt x="21580661" y="8843599"/>
                    </a:cubicBezTo>
                    <a:cubicBezTo>
                      <a:pt x="21661306" y="9684847"/>
                      <a:pt x="20512465" y="9313245"/>
                      <a:pt x="20014751" y="9384111"/>
                    </a:cubicBezTo>
                    <a:cubicBezTo>
                      <a:pt x="4517980" y="9423862"/>
                      <a:pt x="1317244" y="9467805"/>
                      <a:pt x="696722" y="9413068"/>
                    </a:cubicBezTo>
                    <a:cubicBezTo>
                      <a:pt x="125730" y="9435293"/>
                      <a:pt x="49657" y="9247206"/>
                      <a:pt x="90424" y="8711393"/>
                    </a:cubicBezTo>
                    <a:cubicBezTo>
                      <a:pt x="88265" y="8484824"/>
                      <a:pt x="90297" y="7582627"/>
                      <a:pt x="95123" y="20483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699260" y="44196"/>
                      <a:pt x="18032151" y="0"/>
                      <a:pt x="20152166" y="24892"/>
                    </a:cubicBezTo>
                    <a:cubicBezTo>
                      <a:pt x="20734206" y="33909"/>
                      <a:pt x="21616475" y="4572"/>
                      <a:pt x="21557167" y="831469"/>
                    </a:cubicBezTo>
                    <a:close/>
                  </a:path>
                </a:pathLst>
              </a:custGeom>
              <a:solidFill>
                <a:srgbClr val="FFA384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-204470" y="0"/>
                <a:ext cx="22199659" cy="9757491"/>
              </a:xfrm>
              <a:custGeom>
                <a:avLst/>
                <a:gdLst/>
                <a:ahLst/>
                <a:cxnLst/>
                <a:rect r="r" b="b" t="t" l="l"/>
                <a:pathLst>
                  <a:path h="9757491" w="22199659">
                    <a:moveTo>
                      <a:pt x="20474492" y="0"/>
                    </a:moveTo>
                    <a:cubicBezTo>
                      <a:pt x="21202836" y="17272"/>
                      <a:pt x="21982869" y="12319"/>
                      <a:pt x="21971948" y="1020699"/>
                    </a:cubicBezTo>
                    <a:cubicBezTo>
                      <a:pt x="21958232" y="3279794"/>
                      <a:pt x="22199659" y="9441135"/>
                      <a:pt x="21665242" y="9593662"/>
                    </a:cubicBezTo>
                    <a:cubicBezTo>
                      <a:pt x="21238777" y="9747077"/>
                      <a:pt x="20624351" y="9637857"/>
                      <a:pt x="19966413" y="9672401"/>
                    </a:cubicBezTo>
                    <a:cubicBezTo>
                      <a:pt x="2016760" y="9722566"/>
                      <a:pt x="1294511" y="9757491"/>
                      <a:pt x="590550" y="9643573"/>
                    </a:cubicBezTo>
                    <a:cubicBezTo>
                      <a:pt x="0" y="9523557"/>
                      <a:pt x="277749" y="8412180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669902" y="6223"/>
                      <a:pt x="20474492" y="0"/>
                    </a:cubicBezTo>
                    <a:close/>
                    <a:moveTo>
                      <a:pt x="21782465" y="8935293"/>
                    </a:moveTo>
                    <a:cubicBezTo>
                      <a:pt x="21803293" y="8525211"/>
                      <a:pt x="21795417" y="1386078"/>
                      <a:pt x="21759858" y="977138"/>
                    </a:cubicBezTo>
                    <a:cubicBezTo>
                      <a:pt x="21817135" y="184912"/>
                      <a:pt x="20965981" y="213106"/>
                      <a:pt x="20404515" y="204470"/>
                    </a:cubicBezTo>
                    <a:cubicBezTo>
                      <a:pt x="18005889" y="180721"/>
                      <a:pt x="707333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233786"/>
                    </a:cubicBezTo>
                    <a:cubicBezTo>
                      <a:pt x="434467" y="7535234"/>
                      <a:pt x="432562" y="8591631"/>
                      <a:pt x="434594" y="8808675"/>
                    </a:cubicBezTo>
                    <a:cubicBezTo>
                      <a:pt x="395224" y="9322009"/>
                      <a:pt x="468630" y="9502222"/>
                      <a:pt x="1019429" y="9480759"/>
                    </a:cubicBezTo>
                    <a:cubicBezTo>
                      <a:pt x="1617980" y="9533210"/>
                      <a:pt x="4963152" y="9491173"/>
                      <a:pt x="20271799" y="9453073"/>
                    </a:cubicBezTo>
                    <a:cubicBezTo>
                      <a:pt x="20751986" y="9385254"/>
                      <a:pt x="21860314" y="9741236"/>
                      <a:pt x="21782465" y="8935293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99137" y="428142"/>
              <a:ext cx="7287030" cy="1607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61"/>
                </a:lnSpc>
                <a:spcBef>
                  <a:spcPct val="0"/>
                </a:spcBef>
              </a:pPr>
              <a:r>
                <a:rPr lang="en-US" sz="2329">
                  <a:solidFill>
                    <a:srgbClr val="221E1F"/>
                  </a:solidFill>
                  <a:latin typeface="Shantell Sans Bold"/>
                </a:rPr>
                <a:t>Istraživanja pokazuju da 45% više žena u odnosu na muškarce napušta industriju u potpunosti. 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76805" y="4588261"/>
            <a:ext cx="6143839" cy="16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329">
                <a:solidFill>
                  <a:srgbClr val="221E1F"/>
                </a:solidFill>
                <a:latin typeface="Shantell Sans Bold"/>
              </a:rPr>
              <a:t>Postoje (naučno opvrgnute, ali česte) predrasude da žene nisu sposobne da razumeju tehničke probleme, kao i da ih ove teme ne zanimaju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59385" y="4457249"/>
            <a:ext cx="6143839" cy="162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21E1F"/>
                </a:solidFill>
                <a:latin typeface="Shantell Sans Bold"/>
              </a:rPr>
              <a:t>Seksizam</a:t>
            </a:r>
          </a:p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21E1F"/>
                </a:solidFill>
                <a:latin typeface="Shantell Sans Bold"/>
              </a:rPr>
              <a:t>Predrasude</a:t>
            </a:r>
          </a:p>
          <a:p>
            <a:pPr algn="ctr">
              <a:lnSpc>
                <a:spcPts val="3261"/>
              </a:lnSpc>
            </a:pPr>
            <a:r>
              <a:rPr lang="en-US" sz="2329">
                <a:solidFill>
                  <a:srgbClr val="221E1F"/>
                </a:solidFill>
                <a:latin typeface="Shantell Sans Bold"/>
              </a:rPr>
              <a:t>Suzdržavanje unapređenja</a:t>
            </a:r>
          </a:p>
          <a:p>
            <a:pPr algn="ctr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329">
                <a:solidFill>
                  <a:srgbClr val="221E1F"/>
                </a:solidFill>
                <a:latin typeface="Shantell Sans Bold"/>
              </a:rPr>
              <a:t>Manje plate za isti odrađen posao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6805" y="881161"/>
            <a:ext cx="13944809" cy="216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89"/>
              </a:lnSpc>
            </a:pPr>
            <a:r>
              <a:rPr lang="en-US" sz="8373">
                <a:solidFill>
                  <a:srgbClr val="E54628"/>
                </a:solidFill>
                <a:latin typeface="Kapsalon Condensed"/>
              </a:rPr>
              <a:t>ZAšto nejednakost </a:t>
            </a:r>
          </a:p>
          <a:p>
            <a:pPr algn="just">
              <a:lnSpc>
                <a:spcPts val="8289"/>
              </a:lnSpc>
            </a:pPr>
            <a:r>
              <a:rPr lang="en-US" sz="8373">
                <a:solidFill>
                  <a:srgbClr val="E54628"/>
                </a:solidFill>
                <a:latin typeface="Kapsalon Condensed"/>
              </a:rPr>
              <a:t>i dalje traje?</a:t>
            </a:r>
          </a:p>
        </p:txBody>
      </p:sp>
      <p:sp>
        <p:nvSpPr>
          <p:cNvPr name="Freeform 37" id="37"/>
          <p:cNvSpPr/>
          <p:nvPr/>
        </p:nvSpPr>
        <p:spPr>
          <a:xfrm flipH="true" flipV="false" rot="0">
            <a:off x="16143402" y="296194"/>
            <a:ext cx="2713467" cy="4358983"/>
          </a:xfrm>
          <a:custGeom>
            <a:avLst/>
            <a:gdLst/>
            <a:ahLst/>
            <a:cxnLst/>
            <a:rect r="r" b="b" t="t" l="l"/>
            <a:pathLst>
              <a:path h="4358983" w="2713467">
                <a:moveTo>
                  <a:pt x="2713467" y="0"/>
                </a:moveTo>
                <a:lnTo>
                  <a:pt x="0" y="0"/>
                </a:lnTo>
                <a:lnTo>
                  <a:pt x="0" y="4358983"/>
                </a:lnTo>
                <a:lnTo>
                  <a:pt x="2713467" y="4358983"/>
                </a:lnTo>
                <a:lnTo>
                  <a:pt x="27134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16913324" y="2112319"/>
            <a:ext cx="3019586" cy="4358983"/>
          </a:xfrm>
          <a:custGeom>
            <a:avLst/>
            <a:gdLst/>
            <a:ahLst/>
            <a:cxnLst/>
            <a:rect r="r" b="b" t="t" l="l"/>
            <a:pathLst>
              <a:path h="4358983" w="3019586">
                <a:moveTo>
                  <a:pt x="3019586" y="0"/>
                </a:moveTo>
                <a:lnTo>
                  <a:pt x="0" y="0"/>
                </a:lnTo>
                <a:lnTo>
                  <a:pt x="0" y="4358983"/>
                </a:lnTo>
                <a:lnTo>
                  <a:pt x="3019586" y="4358983"/>
                </a:lnTo>
                <a:lnTo>
                  <a:pt x="30195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694040" y="2112319"/>
            <a:ext cx="2898724" cy="4358983"/>
          </a:xfrm>
          <a:custGeom>
            <a:avLst/>
            <a:gdLst/>
            <a:ahLst/>
            <a:cxnLst/>
            <a:rect r="r" b="b" t="t" l="l"/>
            <a:pathLst>
              <a:path h="4358983" w="2898724">
                <a:moveTo>
                  <a:pt x="0" y="0"/>
                </a:moveTo>
                <a:lnTo>
                  <a:pt x="2898724" y="0"/>
                </a:lnTo>
                <a:lnTo>
                  <a:pt x="2898724" y="4358983"/>
                </a:lnTo>
                <a:lnTo>
                  <a:pt x="0" y="435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0">
            <a:off x="15437213" y="4035516"/>
            <a:ext cx="2985903" cy="4358983"/>
          </a:xfrm>
          <a:custGeom>
            <a:avLst/>
            <a:gdLst/>
            <a:ahLst/>
            <a:cxnLst/>
            <a:rect r="r" b="b" t="t" l="l"/>
            <a:pathLst>
              <a:path h="4358983" w="2985903">
                <a:moveTo>
                  <a:pt x="2985904" y="0"/>
                </a:moveTo>
                <a:lnTo>
                  <a:pt x="0" y="0"/>
                </a:lnTo>
                <a:lnTo>
                  <a:pt x="0" y="4358984"/>
                </a:lnTo>
                <a:lnTo>
                  <a:pt x="2985904" y="4358984"/>
                </a:lnTo>
                <a:lnTo>
                  <a:pt x="298590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581722" y="4917424"/>
            <a:ext cx="2969557" cy="4358983"/>
          </a:xfrm>
          <a:custGeom>
            <a:avLst/>
            <a:gdLst/>
            <a:ahLst/>
            <a:cxnLst/>
            <a:rect r="r" b="b" t="t" l="l"/>
            <a:pathLst>
              <a:path h="4358983" w="2969557">
                <a:moveTo>
                  <a:pt x="0" y="0"/>
                </a:moveTo>
                <a:lnTo>
                  <a:pt x="2969557" y="0"/>
                </a:lnTo>
                <a:lnTo>
                  <a:pt x="2969557" y="4358983"/>
                </a:lnTo>
                <a:lnTo>
                  <a:pt x="0" y="4358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false" rot="0">
            <a:off x="14223925" y="5950107"/>
            <a:ext cx="3045839" cy="4358983"/>
          </a:xfrm>
          <a:custGeom>
            <a:avLst/>
            <a:gdLst/>
            <a:ahLst/>
            <a:cxnLst/>
            <a:rect r="r" b="b" t="t" l="l"/>
            <a:pathLst>
              <a:path h="4358983" w="3045839">
                <a:moveTo>
                  <a:pt x="3045839" y="0"/>
                </a:moveTo>
                <a:lnTo>
                  <a:pt x="0" y="0"/>
                </a:lnTo>
                <a:lnTo>
                  <a:pt x="0" y="4358983"/>
                </a:lnTo>
                <a:lnTo>
                  <a:pt x="3045839" y="4358983"/>
                </a:lnTo>
                <a:lnTo>
                  <a:pt x="30458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0">
            <a:off x="16107985" y="6666595"/>
            <a:ext cx="2969557" cy="4358983"/>
          </a:xfrm>
          <a:custGeom>
            <a:avLst/>
            <a:gdLst/>
            <a:ahLst/>
            <a:cxnLst/>
            <a:rect r="r" b="b" t="t" l="l"/>
            <a:pathLst>
              <a:path h="4358983" w="2969557">
                <a:moveTo>
                  <a:pt x="2969557" y="0"/>
                </a:moveTo>
                <a:lnTo>
                  <a:pt x="0" y="0"/>
                </a:lnTo>
                <a:lnTo>
                  <a:pt x="0" y="4358983"/>
                </a:lnTo>
                <a:lnTo>
                  <a:pt x="2969557" y="4358983"/>
                </a:lnTo>
                <a:lnTo>
                  <a:pt x="29695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1983" y="3597169"/>
            <a:ext cx="7936554" cy="2381574"/>
            <a:chOff x="0" y="0"/>
            <a:chExt cx="10582072" cy="31754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67218" y="134128"/>
              <a:ext cx="10414854" cy="3041305"/>
              <a:chOff x="0" y="0"/>
              <a:chExt cx="29543481" cy="86271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0414854" cy="3041305"/>
              <a:chOff x="0" y="0"/>
              <a:chExt cx="29543481" cy="862717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032868" y="3132411"/>
            <a:ext cx="6168971" cy="929516"/>
            <a:chOff x="0" y="0"/>
            <a:chExt cx="8225295" cy="12393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6918" y="149435"/>
              <a:ext cx="8118377" cy="1089920"/>
              <a:chOff x="0" y="0"/>
              <a:chExt cx="21899494" cy="29400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118377" cy="1089920"/>
              <a:chOff x="0" y="0"/>
              <a:chExt cx="21899494" cy="29400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4047" y="116899"/>
              <a:ext cx="771028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Manjak perspektiva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1983" y="6264493"/>
            <a:ext cx="7936554" cy="3865262"/>
            <a:chOff x="0" y="0"/>
            <a:chExt cx="10582072" cy="515368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67218" y="217688"/>
              <a:ext cx="10414854" cy="4935995"/>
              <a:chOff x="0" y="0"/>
              <a:chExt cx="29543481" cy="140017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0414854" cy="4935995"/>
              <a:chOff x="0" y="0"/>
              <a:chExt cx="29543481" cy="140017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9575221" y="3597169"/>
            <a:ext cx="7936554" cy="2381574"/>
            <a:chOff x="0" y="0"/>
            <a:chExt cx="10582072" cy="317543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67218" y="134128"/>
              <a:ext cx="10414854" cy="3041305"/>
              <a:chOff x="0" y="0"/>
              <a:chExt cx="29543481" cy="862717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0414854" cy="3041305"/>
              <a:chOff x="0" y="0"/>
              <a:chExt cx="29543481" cy="862717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90CBF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9906106" y="3132411"/>
            <a:ext cx="6168971" cy="929516"/>
            <a:chOff x="0" y="0"/>
            <a:chExt cx="8225295" cy="1239354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106918" y="149435"/>
              <a:ext cx="8118377" cy="1089920"/>
              <a:chOff x="0" y="0"/>
              <a:chExt cx="21899494" cy="294008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8118377" cy="1089920"/>
              <a:chOff x="0" y="0"/>
              <a:chExt cx="21899494" cy="294008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204047" y="116899"/>
              <a:ext cx="771028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Algoritamske predrasude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868763" y="31947"/>
            <a:ext cx="14329247" cy="25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8"/>
              </a:lnSpc>
              <a:spcBef>
                <a:spcPct val="0"/>
              </a:spcBef>
            </a:pPr>
            <a:r>
              <a:rPr lang="en-US" sz="14998">
                <a:solidFill>
                  <a:srgbClr val="E54628"/>
                </a:solidFill>
                <a:latin typeface="Kapsalon Condensed"/>
              </a:rPr>
              <a:t>zašto je ovo loše?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559114" y="1737889"/>
            <a:ext cx="2586669" cy="1164415"/>
            <a:chOff x="0" y="0"/>
            <a:chExt cx="20316159" cy="914552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20167188" cy="9110857"/>
            </a:xfrm>
            <a:custGeom>
              <a:avLst/>
              <a:gdLst/>
              <a:ahLst/>
              <a:cxnLst/>
              <a:rect r="r" b="b" t="t" l="l"/>
              <a:pathLst>
                <a:path h="9110857" w="20167188">
                  <a:moveTo>
                    <a:pt x="20063047" y="831469"/>
                  </a:moveTo>
                  <a:cubicBezTo>
                    <a:pt x="20099877" y="1258316"/>
                    <a:pt x="20108133" y="7841491"/>
                    <a:pt x="20086543" y="8269609"/>
                  </a:cubicBezTo>
                  <a:cubicBezTo>
                    <a:pt x="20167188" y="9110857"/>
                    <a:pt x="19018346" y="8739254"/>
                    <a:pt x="18520633" y="8810121"/>
                  </a:cubicBezTo>
                  <a:cubicBezTo>
                    <a:pt x="4297111" y="8849872"/>
                    <a:pt x="1317244" y="8893813"/>
                    <a:pt x="696722" y="8839076"/>
                  </a:cubicBezTo>
                  <a:cubicBezTo>
                    <a:pt x="125730" y="8861301"/>
                    <a:pt x="49657" y="8673214"/>
                    <a:pt x="90424" y="8137401"/>
                  </a:cubicBezTo>
                  <a:cubicBezTo>
                    <a:pt x="88265" y="7910834"/>
                    <a:pt x="90297" y="7066289"/>
                    <a:pt x="95123" y="198489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98045" y="44196"/>
                    <a:pt x="16693941" y="0"/>
                    <a:pt x="18658047" y="24892"/>
                  </a:cubicBezTo>
                  <a:cubicBezTo>
                    <a:pt x="19240088" y="33909"/>
                    <a:pt x="20122357" y="4572"/>
                    <a:pt x="2006304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20705541" cy="9183501"/>
            </a:xfrm>
            <a:custGeom>
              <a:avLst/>
              <a:gdLst/>
              <a:ahLst/>
              <a:cxnLst/>
              <a:rect r="r" b="b" t="t" l="l"/>
              <a:pathLst>
                <a:path h="9183501" w="20705541">
                  <a:moveTo>
                    <a:pt x="18980372" y="0"/>
                  </a:moveTo>
                  <a:cubicBezTo>
                    <a:pt x="19708718" y="17272"/>
                    <a:pt x="20488751" y="12319"/>
                    <a:pt x="20477829" y="1020699"/>
                  </a:cubicBezTo>
                  <a:cubicBezTo>
                    <a:pt x="20464114" y="3125629"/>
                    <a:pt x="20705541" y="8867143"/>
                    <a:pt x="20171124" y="9019670"/>
                  </a:cubicBezTo>
                  <a:cubicBezTo>
                    <a:pt x="19744659" y="9173087"/>
                    <a:pt x="19130233" y="9063866"/>
                    <a:pt x="18490855" y="9098411"/>
                  </a:cubicBezTo>
                  <a:cubicBezTo>
                    <a:pt x="2016760" y="9148576"/>
                    <a:pt x="1294511" y="9183501"/>
                    <a:pt x="590550" y="9069581"/>
                  </a:cubicBezTo>
                  <a:cubicBezTo>
                    <a:pt x="0" y="8949566"/>
                    <a:pt x="277749" y="783818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45652" y="6223"/>
                    <a:pt x="18980372" y="0"/>
                  </a:cubicBezTo>
                  <a:close/>
                  <a:moveTo>
                    <a:pt x="20288346" y="8361303"/>
                  </a:moveTo>
                  <a:cubicBezTo>
                    <a:pt x="20309175" y="7951219"/>
                    <a:pt x="20301299" y="1386078"/>
                    <a:pt x="20265740" y="977138"/>
                  </a:cubicBezTo>
                  <a:cubicBezTo>
                    <a:pt x="20323017" y="184912"/>
                    <a:pt x="19471863" y="213106"/>
                    <a:pt x="18910396" y="204470"/>
                  </a:cubicBezTo>
                  <a:cubicBezTo>
                    <a:pt x="16692425" y="180721"/>
                    <a:pt x="666376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165211"/>
                  </a:cubicBezTo>
                  <a:cubicBezTo>
                    <a:pt x="434467" y="7032865"/>
                    <a:pt x="432562" y="8017641"/>
                    <a:pt x="434594" y="8234683"/>
                  </a:cubicBezTo>
                  <a:cubicBezTo>
                    <a:pt x="395224" y="8748017"/>
                    <a:pt x="468630" y="8928230"/>
                    <a:pt x="1019429" y="8906767"/>
                  </a:cubicBezTo>
                  <a:cubicBezTo>
                    <a:pt x="1617980" y="8959218"/>
                    <a:pt x="4728052" y="8917181"/>
                    <a:pt x="18777680" y="8879081"/>
                  </a:cubicBezTo>
                  <a:cubicBezTo>
                    <a:pt x="19257868" y="8811264"/>
                    <a:pt x="20366197" y="9167244"/>
                    <a:pt x="20288346" y="836130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5504072" y="1682848"/>
            <a:ext cx="2586669" cy="1164415"/>
            <a:chOff x="0" y="0"/>
            <a:chExt cx="20316159" cy="914552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20167188" cy="9110857"/>
            </a:xfrm>
            <a:custGeom>
              <a:avLst/>
              <a:gdLst/>
              <a:ahLst/>
              <a:cxnLst/>
              <a:rect r="r" b="b" t="t" l="l"/>
              <a:pathLst>
                <a:path h="9110857" w="20167188">
                  <a:moveTo>
                    <a:pt x="20063047" y="831469"/>
                  </a:moveTo>
                  <a:cubicBezTo>
                    <a:pt x="20099877" y="1258316"/>
                    <a:pt x="20108133" y="7841491"/>
                    <a:pt x="20086543" y="8269609"/>
                  </a:cubicBezTo>
                  <a:cubicBezTo>
                    <a:pt x="20167188" y="9110857"/>
                    <a:pt x="19018346" y="8739254"/>
                    <a:pt x="18520633" y="8810121"/>
                  </a:cubicBezTo>
                  <a:cubicBezTo>
                    <a:pt x="4297111" y="8849872"/>
                    <a:pt x="1317244" y="8893813"/>
                    <a:pt x="696722" y="8839076"/>
                  </a:cubicBezTo>
                  <a:cubicBezTo>
                    <a:pt x="125730" y="8861301"/>
                    <a:pt x="49657" y="8673214"/>
                    <a:pt x="90424" y="8137401"/>
                  </a:cubicBezTo>
                  <a:cubicBezTo>
                    <a:pt x="88265" y="7910834"/>
                    <a:pt x="90297" y="7066289"/>
                    <a:pt x="95123" y="198489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98045" y="44196"/>
                    <a:pt x="16693941" y="0"/>
                    <a:pt x="18658047" y="24892"/>
                  </a:cubicBezTo>
                  <a:cubicBezTo>
                    <a:pt x="19240088" y="33909"/>
                    <a:pt x="20122357" y="4572"/>
                    <a:pt x="20063047" y="831469"/>
                  </a:cubicBezTo>
                  <a:close/>
                </a:path>
              </a:pathLst>
            </a:custGeom>
            <a:solidFill>
              <a:srgbClr val="FFF0D3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20705541" cy="9183501"/>
            </a:xfrm>
            <a:custGeom>
              <a:avLst/>
              <a:gdLst/>
              <a:ahLst/>
              <a:cxnLst/>
              <a:rect r="r" b="b" t="t" l="l"/>
              <a:pathLst>
                <a:path h="9183501" w="20705541">
                  <a:moveTo>
                    <a:pt x="18980372" y="0"/>
                  </a:moveTo>
                  <a:cubicBezTo>
                    <a:pt x="19708718" y="17272"/>
                    <a:pt x="20488751" y="12319"/>
                    <a:pt x="20477829" y="1020699"/>
                  </a:cubicBezTo>
                  <a:cubicBezTo>
                    <a:pt x="20464114" y="3125629"/>
                    <a:pt x="20705541" y="8867143"/>
                    <a:pt x="20171124" y="9019670"/>
                  </a:cubicBezTo>
                  <a:cubicBezTo>
                    <a:pt x="19744659" y="9173087"/>
                    <a:pt x="19130233" y="9063866"/>
                    <a:pt x="18490855" y="9098411"/>
                  </a:cubicBezTo>
                  <a:cubicBezTo>
                    <a:pt x="2016760" y="9148576"/>
                    <a:pt x="1294511" y="9183501"/>
                    <a:pt x="590550" y="9069581"/>
                  </a:cubicBezTo>
                  <a:cubicBezTo>
                    <a:pt x="0" y="8949566"/>
                    <a:pt x="277749" y="783818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45652" y="6223"/>
                    <a:pt x="18980372" y="0"/>
                  </a:cubicBezTo>
                  <a:close/>
                  <a:moveTo>
                    <a:pt x="20288346" y="8361303"/>
                  </a:moveTo>
                  <a:cubicBezTo>
                    <a:pt x="20309175" y="7951219"/>
                    <a:pt x="20301299" y="1386078"/>
                    <a:pt x="20265740" y="977138"/>
                  </a:cubicBezTo>
                  <a:cubicBezTo>
                    <a:pt x="20323017" y="184912"/>
                    <a:pt x="19471863" y="213106"/>
                    <a:pt x="18910396" y="204470"/>
                  </a:cubicBezTo>
                  <a:cubicBezTo>
                    <a:pt x="16692425" y="180721"/>
                    <a:pt x="666376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165211"/>
                  </a:cubicBezTo>
                  <a:cubicBezTo>
                    <a:pt x="434467" y="7032865"/>
                    <a:pt x="432562" y="8017641"/>
                    <a:pt x="434594" y="8234683"/>
                  </a:cubicBezTo>
                  <a:cubicBezTo>
                    <a:pt x="395224" y="8748017"/>
                    <a:pt x="468630" y="8928230"/>
                    <a:pt x="1019429" y="8906767"/>
                  </a:cubicBezTo>
                  <a:cubicBezTo>
                    <a:pt x="1617980" y="8959218"/>
                    <a:pt x="4728052" y="8917181"/>
                    <a:pt x="18777680" y="8879081"/>
                  </a:cubicBezTo>
                  <a:cubicBezTo>
                    <a:pt x="19257868" y="8811264"/>
                    <a:pt x="20366197" y="9167244"/>
                    <a:pt x="20288346" y="836130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5614663" y="2058990"/>
            <a:ext cx="2365487" cy="5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627">
                <a:solidFill>
                  <a:srgbClr val="221E1F"/>
                </a:solidFill>
                <a:latin typeface="Shantell Sans Bold"/>
              </a:rPr>
              <a:t>Ne samo po žene, već i po celo društvo!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923510">
            <a:off x="16457651" y="1117689"/>
            <a:ext cx="789595" cy="880886"/>
          </a:xfrm>
          <a:custGeom>
            <a:avLst/>
            <a:gdLst/>
            <a:ahLst/>
            <a:cxnLst/>
            <a:rect r="r" b="b" t="t" l="l"/>
            <a:pathLst>
              <a:path h="880886" w="789595">
                <a:moveTo>
                  <a:pt x="0" y="0"/>
                </a:moveTo>
                <a:lnTo>
                  <a:pt x="789595" y="0"/>
                </a:lnTo>
                <a:lnTo>
                  <a:pt x="789595" y="880887"/>
                </a:lnTo>
                <a:lnTo>
                  <a:pt x="0" y="88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9641539" y="6264493"/>
            <a:ext cx="7870236" cy="3865262"/>
            <a:chOff x="0" y="0"/>
            <a:chExt cx="28965329" cy="1422557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68580" y="123317"/>
              <a:ext cx="28816358" cy="14190899"/>
            </a:xfrm>
            <a:custGeom>
              <a:avLst/>
              <a:gdLst/>
              <a:ahLst/>
              <a:cxnLst/>
              <a:rect r="r" b="b" t="t" l="l"/>
              <a:pathLst>
                <a:path h="14190899" w="28816358">
                  <a:moveTo>
                    <a:pt x="28712218" y="831469"/>
                  </a:moveTo>
                  <a:cubicBezTo>
                    <a:pt x="28749047" y="1258316"/>
                    <a:pt x="28757304" y="12921535"/>
                    <a:pt x="28735715" y="13349651"/>
                  </a:cubicBezTo>
                  <a:cubicBezTo>
                    <a:pt x="28816358" y="14190899"/>
                    <a:pt x="27667516" y="13819297"/>
                    <a:pt x="27169804" y="13890164"/>
                  </a:cubicBezTo>
                  <a:cubicBezTo>
                    <a:pt x="5575682" y="13929915"/>
                    <a:pt x="1317244" y="13973857"/>
                    <a:pt x="696722" y="13919119"/>
                  </a:cubicBezTo>
                  <a:cubicBezTo>
                    <a:pt x="125730" y="13941344"/>
                    <a:pt x="49657" y="13753258"/>
                    <a:pt x="90424" y="13217444"/>
                  </a:cubicBezTo>
                  <a:cubicBezTo>
                    <a:pt x="88265" y="12990876"/>
                    <a:pt x="90297" y="11636080"/>
                    <a:pt x="95123" y="254684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8620607" y="44196"/>
                    <a:pt x="24440589" y="0"/>
                    <a:pt x="27307219" y="24892"/>
                  </a:cubicBezTo>
                  <a:cubicBezTo>
                    <a:pt x="27889258" y="33909"/>
                    <a:pt x="28771526" y="4572"/>
                    <a:pt x="28712218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-204470" y="0"/>
              <a:ext cx="29354713" cy="14263543"/>
            </a:xfrm>
            <a:custGeom>
              <a:avLst/>
              <a:gdLst/>
              <a:ahLst/>
              <a:cxnLst/>
              <a:rect r="r" b="b" t="t" l="l"/>
              <a:pathLst>
                <a:path h="14263543" w="29354713">
                  <a:moveTo>
                    <a:pt x="27629543" y="0"/>
                  </a:moveTo>
                  <a:cubicBezTo>
                    <a:pt x="28357890" y="17272"/>
                    <a:pt x="29137923" y="12319"/>
                    <a:pt x="29126999" y="1020699"/>
                  </a:cubicBezTo>
                  <a:cubicBezTo>
                    <a:pt x="29113285" y="4490048"/>
                    <a:pt x="29354712" y="13947187"/>
                    <a:pt x="28820295" y="14099713"/>
                  </a:cubicBezTo>
                  <a:cubicBezTo>
                    <a:pt x="28393828" y="14253130"/>
                    <a:pt x="27779404" y="14143910"/>
                    <a:pt x="27032581" y="14178454"/>
                  </a:cubicBezTo>
                  <a:cubicBezTo>
                    <a:pt x="2016760" y="14228618"/>
                    <a:pt x="1294511" y="14263543"/>
                    <a:pt x="590550" y="14149625"/>
                  </a:cubicBezTo>
                  <a:cubicBezTo>
                    <a:pt x="0" y="14029610"/>
                    <a:pt x="277749" y="12918232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12659321" y="6223"/>
                    <a:pt x="27629543" y="0"/>
                  </a:cubicBezTo>
                  <a:close/>
                  <a:moveTo>
                    <a:pt x="28937516" y="13441345"/>
                  </a:moveTo>
                  <a:cubicBezTo>
                    <a:pt x="28958346" y="13031264"/>
                    <a:pt x="28950470" y="1386078"/>
                    <a:pt x="28914910" y="977138"/>
                  </a:cubicBezTo>
                  <a:cubicBezTo>
                    <a:pt x="28972187" y="184912"/>
                    <a:pt x="28121033" y="213106"/>
                    <a:pt x="27559566" y="204470"/>
                  </a:cubicBezTo>
                  <a:cubicBezTo>
                    <a:pt x="24295818" y="180721"/>
                    <a:pt x="9034676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772122"/>
                  </a:cubicBezTo>
                  <a:cubicBezTo>
                    <a:pt x="434467" y="11479028"/>
                    <a:pt x="432562" y="13097684"/>
                    <a:pt x="434594" y="13314727"/>
                  </a:cubicBezTo>
                  <a:cubicBezTo>
                    <a:pt x="395224" y="13828061"/>
                    <a:pt x="468630" y="14008274"/>
                    <a:pt x="1019429" y="13986811"/>
                  </a:cubicBezTo>
                  <a:cubicBezTo>
                    <a:pt x="1617980" y="14039262"/>
                    <a:pt x="6089002" y="13997225"/>
                    <a:pt x="27426852" y="13959125"/>
                  </a:cubicBezTo>
                  <a:cubicBezTo>
                    <a:pt x="27907040" y="13891307"/>
                    <a:pt x="29015369" y="14247287"/>
                    <a:pt x="28937516" y="13441345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51" id="51"/>
          <p:cNvSpPr/>
          <p:nvPr/>
        </p:nvSpPr>
        <p:spPr>
          <a:xfrm flipH="false" flipV="false" rot="0">
            <a:off x="9641539" y="6207343"/>
            <a:ext cx="7708449" cy="3698498"/>
          </a:xfrm>
          <a:custGeom>
            <a:avLst/>
            <a:gdLst/>
            <a:ahLst/>
            <a:cxnLst/>
            <a:rect r="r" b="b" t="t" l="l"/>
            <a:pathLst>
              <a:path h="3698498" w="7708449">
                <a:moveTo>
                  <a:pt x="0" y="0"/>
                </a:moveTo>
                <a:lnTo>
                  <a:pt x="7708449" y="0"/>
                </a:lnTo>
                <a:lnTo>
                  <a:pt x="7708449" y="3698498"/>
                </a:lnTo>
                <a:lnTo>
                  <a:pt x="0" y="3698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032868" y="4217406"/>
            <a:ext cx="7274784" cy="12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Korisnici raznih aplikacija i softvera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nisu samo muškarci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, ali se mnoge aplikacije prave samo sa njima na umu!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8700" y="6726129"/>
            <a:ext cx="7274784" cy="30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489">
                <a:solidFill>
                  <a:srgbClr val="E54628"/>
                </a:solidFill>
                <a:latin typeface="Shantell Sans Bold"/>
              </a:rPr>
              <a:t>Voice asistenti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imaju problem da prepoznaju ženski glas</a:t>
            </a:r>
          </a:p>
          <a:p>
            <a:pPr algn="l">
              <a:lnSpc>
                <a:spcPts val="3484"/>
              </a:lnSpc>
            </a:pPr>
          </a:p>
          <a:p>
            <a:pPr algn="l">
              <a:lnSpc>
                <a:spcPts val="3484"/>
              </a:lnSpc>
            </a:pPr>
            <a:r>
              <a:rPr lang="en-US" sz="2489">
                <a:solidFill>
                  <a:srgbClr val="E54628"/>
                </a:solidFill>
                <a:latin typeface="Shantell Sans Bold"/>
              </a:rPr>
              <a:t>Zdravstveni algoritmi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bolje ocenjuju stanje muškaraca (zbog nebalansiranog skupa podataka)</a:t>
            </a:r>
          </a:p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9906106" y="4217406"/>
            <a:ext cx="7274784" cy="12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Mnogi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softveri za zapošljavanje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preferiraju muškarce, iako imaju iste kvalifikacije kao žene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1983" y="3597169"/>
            <a:ext cx="7936554" cy="2381574"/>
            <a:chOff x="0" y="0"/>
            <a:chExt cx="10582072" cy="31754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67218" y="134128"/>
              <a:ext cx="10414854" cy="3041305"/>
              <a:chOff x="0" y="0"/>
              <a:chExt cx="29543481" cy="86271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0414854" cy="3041305"/>
              <a:chOff x="0" y="0"/>
              <a:chExt cx="29543481" cy="862717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032868" y="3132411"/>
            <a:ext cx="6168971" cy="929516"/>
            <a:chOff x="0" y="0"/>
            <a:chExt cx="8225295" cy="12393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6918" y="149435"/>
              <a:ext cx="8118377" cy="1089920"/>
              <a:chOff x="0" y="0"/>
              <a:chExt cx="21899494" cy="29400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118377" cy="1089920"/>
              <a:chOff x="0" y="0"/>
              <a:chExt cx="21899494" cy="29400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4047" y="116899"/>
              <a:ext cx="771028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Loši uslovi za rad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1983" y="6264493"/>
            <a:ext cx="7936554" cy="3865262"/>
            <a:chOff x="0" y="0"/>
            <a:chExt cx="10582072" cy="515368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67218" y="217688"/>
              <a:ext cx="10414854" cy="4935995"/>
              <a:chOff x="0" y="0"/>
              <a:chExt cx="29543481" cy="140017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0414854" cy="4935995"/>
              <a:chOff x="0" y="0"/>
              <a:chExt cx="29543481" cy="140017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9575221" y="3597169"/>
            <a:ext cx="7936554" cy="2381574"/>
            <a:chOff x="0" y="0"/>
            <a:chExt cx="10582072" cy="317543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67218" y="134128"/>
              <a:ext cx="10414854" cy="3041305"/>
              <a:chOff x="0" y="0"/>
              <a:chExt cx="29543481" cy="862717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0414854" cy="3041305"/>
              <a:chOff x="0" y="0"/>
              <a:chExt cx="29543481" cy="862717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8580" y="123317"/>
                <a:ext cx="29394512" cy="8592500"/>
              </a:xfrm>
              <a:custGeom>
                <a:avLst/>
                <a:gdLst/>
                <a:ahLst/>
                <a:cxnLst/>
                <a:rect r="r" b="b" t="t" l="l"/>
                <a:pathLst>
                  <a:path h="8592500" w="29394512">
                    <a:moveTo>
                      <a:pt x="29290369" y="831469"/>
                    </a:moveTo>
                    <a:cubicBezTo>
                      <a:pt x="29327201" y="1258316"/>
                      <a:pt x="29335455" y="7323135"/>
                      <a:pt x="29313865" y="7751252"/>
                    </a:cubicBezTo>
                    <a:cubicBezTo>
                      <a:pt x="29394512" y="8592500"/>
                      <a:pt x="28245670" y="8220898"/>
                      <a:pt x="27747955" y="8291764"/>
                    </a:cubicBezTo>
                    <a:cubicBezTo>
                      <a:pt x="5661148" y="8331515"/>
                      <a:pt x="1317244" y="8375457"/>
                      <a:pt x="696722" y="8320720"/>
                    </a:cubicBezTo>
                    <a:cubicBezTo>
                      <a:pt x="125730" y="8342945"/>
                      <a:pt x="49657" y="8154858"/>
                      <a:pt x="90424" y="7619045"/>
                    </a:cubicBezTo>
                    <a:cubicBezTo>
                      <a:pt x="88265" y="7392477"/>
                      <a:pt x="90297" y="6599998"/>
                      <a:pt x="95123" y="192755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90CBF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04470" y="0"/>
                <a:ext cx="29932863" cy="8665144"/>
              </a:xfrm>
              <a:custGeom>
                <a:avLst/>
                <a:gdLst/>
                <a:ahLst/>
                <a:cxnLst/>
                <a:rect r="r" b="b" t="t" l="l"/>
                <a:pathLst>
                  <a:path h="8665144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2986406"/>
                      <a:pt x="29932863" y="8348787"/>
                      <a:pt x="29398446" y="8501314"/>
                    </a:cubicBezTo>
                    <a:cubicBezTo>
                      <a:pt x="28971982" y="8654730"/>
                      <a:pt x="28357555" y="8545510"/>
                      <a:pt x="27603551" y="8580054"/>
                    </a:cubicBezTo>
                    <a:cubicBezTo>
                      <a:pt x="2016760" y="8630219"/>
                      <a:pt x="1294511" y="8665144"/>
                      <a:pt x="590550" y="8551225"/>
                    </a:cubicBezTo>
                    <a:cubicBezTo>
                      <a:pt x="0" y="8431210"/>
                      <a:pt x="277749" y="731983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7842946"/>
                    </a:moveTo>
                    <a:cubicBezTo>
                      <a:pt x="29536497" y="7432863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103283"/>
                    </a:cubicBezTo>
                    <a:cubicBezTo>
                      <a:pt x="434467" y="6579188"/>
                      <a:pt x="432562" y="7499284"/>
                      <a:pt x="434594" y="7716327"/>
                    </a:cubicBezTo>
                    <a:cubicBezTo>
                      <a:pt x="395224" y="8229661"/>
                      <a:pt x="468630" y="8409874"/>
                      <a:pt x="1019429" y="8388411"/>
                    </a:cubicBezTo>
                    <a:cubicBezTo>
                      <a:pt x="1617980" y="8440862"/>
                      <a:pt x="6179974" y="8398825"/>
                      <a:pt x="28005003" y="8360725"/>
                    </a:cubicBezTo>
                    <a:cubicBezTo>
                      <a:pt x="28485190" y="8292907"/>
                      <a:pt x="29593520" y="8648888"/>
                      <a:pt x="29515670" y="784294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9906106" y="3132411"/>
            <a:ext cx="6168971" cy="929516"/>
            <a:chOff x="0" y="0"/>
            <a:chExt cx="8225295" cy="1239354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106918" y="149435"/>
              <a:ext cx="8118377" cy="1089920"/>
              <a:chOff x="0" y="0"/>
              <a:chExt cx="21899494" cy="294008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8118377" cy="1089920"/>
              <a:chOff x="0" y="0"/>
              <a:chExt cx="21899494" cy="294008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68580" y="123317"/>
                <a:ext cx="21750524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1750524">
                    <a:moveTo>
                      <a:pt x="21646383" y="831469"/>
                    </a:moveTo>
                    <a:cubicBezTo>
                      <a:pt x="21683213" y="1258316"/>
                      <a:pt x="21691469" y="1636045"/>
                      <a:pt x="21669879" y="2064162"/>
                    </a:cubicBezTo>
                    <a:cubicBezTo>
                      <a:pt x="21750524" y="2905410"/>
                      <a:pt x="20601681" y="2533808"/>
                      <a:pt x="20103969" y="2604674"/>
                    </a:cubicBezTo>
                    <a:cubicBezTo>
                      <a:pt x="4531169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723218" y="44196"/>
                      <a:pt x="18112059" y="0"/>
                      <a:pt x="20241382" y="24892"/>
                    </a:cubicBezTo>
                    <a:cubicBezTo>
                      <a:pt x="20823424" y="33909"/>
                      <a:pt x="21705692" y="4572"/>
                      <a:pt x="21646383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-204470" y="0"/>
                <a:ext cx="22288877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2288877">
                    <a:moveTo>
                      <a:pt x="20563708" y="0"/>
                    </a:moveTo>
                    <a:cubicBezTo>
                      <a:pt x="21292054" y="17272"/>
                      <a:pt x="22072087" y="12319"/>
                      <a:pt x="22061165" y="1020699"/>
                    </a:cubicBezTo>
                    <a:cubicBezTo>
                      <a:pt x="22047450" y="1458945"/>
                      <a:pt x="22288877" y="2661697"/>
                      <a:pt x="21754460" y="2814224"/>
                    </a:cubicBezTo>
                    <a:cubicBezTo>
                      <a:pt x="21327995" y="2967640"/>
                      <a:pt x="20713569" y="2858420"/>
                      <a:pt x="20054522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9707178" y="6223"/>
                      <a:pt x="20563708" y="0"/>
                    </a:cubicBezTo>
                    <a:close/>
                    <a:moveTo>
                      <a:pt x="21871682" y="2155856"/>
                    </a:moveTo>
                    <a:cubicBezTo>
                      <a:pt x="21892511" y="1745773"/>
                      <a:pt x="21884635" y="1386078"/>
                      <a:pt x="21849076" y="977138"/>
                    </a:cubicBezTo>
                    <a:cubicBezTo>
                      <a:pt x="21906353" y="184912"/>
                      <a:pt x="21055199" y="213106"/>
                      <a:pt x="20493732" y="204470"/>
                    </a:cubicBezTo>
                    <a:cubicBezTo>
                      <a:pt x="18084318" y="180721"/>
                      <a:pt x="7097787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977190" y="2711735"/>
                      <a:pt x="20361016" y="2673635"/>
                    </a:cubicBezTo>
                    <a:cubicBezTo>
                      <a:pt x="20841204" y="2605817"/>
                      <a:pt x="21949532" y="2961798"/>
                      <a:pt x="21871682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204047" y="135949"/>
              <a:ext cx="7710283" cy="524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8"/>
                </a:lnSpc>
                <a:spcBef>
                  <a:spcPct val="0"/>
                </a:spcBef>
              </a:pPr>
              <a:r>
                <a:rPr lang="en-US" sz="2406">
                  <a:solidFill>
                    <a:srgbClr val="221E1F"/>
                  </a:solidFill>
                  <a:latin typeface="Shantell Sans Bold"/>
                </a:rPr>
                <a:t>Manjak zainteresovanih korisnika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868763" y="31947"/>
            <a:ext cx="14329247" cy="25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8"/>
              </a:lnSpc>
              <a:spcBef>
                <a:spcPct val="0"/>
              </a:spcBef>
            </a:pPr>
            <a:r>
              <a:rPr lang="en-US" sz="14998">
                <a:solidFill>
                  <a:srgbClr val="E54628"/>
                </a:solidFill>
                <a:latin typeface="Kapsalon Condensed"/>
              </a:rPr>
              <a:t>zašto je ovo loše?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559114" y="1737889"/>
            <a:ext cx="2586669" cy="1164415"/>
            <a:chOff x="0" y="0"/>
            <a:chExt cx="20316159" cy="914552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20167188" cy="9110857"/>
            </a:xfrm>
            <a:custGeom>
              <a:avLst/>
              <a:gdLst/>
              <a:ahLst/>
              <a:cxnLst/>
              <a:rect r="r" b="b" t="t" l="l"/>
              <a:pathLst>
                <a:path h="9110857" w="20167188">
                  <a:moveTo>
                    <a:pt x="20063047" y="831469"/>
                  </a:moveTo>
                  <a:cubicBezTo>
                    <a:pt x="20099877" y="1258316"/>
                    <a:pt x="20108133" y="7841491"/>
                    <a:pt x="20086543" y="8269609"/>
                  </a:cubicBezTo>
                  <a:cubicBezTo>
                    <a:pt x="20167188" y="9110857"/>
                    <a:pt x="19018346" y="8739254"/>
                    <a:pt x="18520633" y="8810121"/>
                  </a:cubicBezTo>
                  <a:cubicBezTo>
                    <a:pt x="4297111" y="8849872"/>
                    <a:pt x="1317244" y="8893813"/>
                    <a:pt x="696722" y="8839076"/>
                  </a:cubicBezTo>
                  <a:cubicBezTo>
                    <a:pt x="125730" y="8861301"/>
                    <a:pt x="49657" y="8673214"/>
                    <a:pt x="90424" y="8137401"/>
                  </a:cubicBezTo>
                  <a:cubicBezTo>
                    <a:pt x="88265" y="7910834"/>
                    <a:pt x="90297" y="7066289"/>
                    <a:pt x="95123" y="198489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98045" y="44196"/>
                    <a:pt x="16693941" y="0"/>
                    <a:pt x="18658047" y="24892"/>
                  </a:cubicBezTo>
                  <a:cubicBezTo>
                    <a:pt x="19240088" y="33909"/>
                    <a:pt x="20122357" y="4572"/>
                    <a:pt x="2006304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20705541" cy="9183501"/>
            </a:xfrm>
            <a:custGeom>
              <a:avLst/>
              <a:gdLst/>
              <a:ahLst/>
              <a:cxnLst/>
              <a:rect r="r" b="b" t="t" l="l"/>
              <a:pathLst>
                <a:path h="9183501" w="20705541">
                  <a:moveTo>
                    <a:pt x="18980372" y="0"/>
                  </a:moveTo>
                  <a:cubicBezTo>
                    <a:pt x="19708718" y="17272"/>
                    <a:pt x="20488751" y="12319"/>
                    <a:pt x="20477829" y="1020699"/>
                  </a:cubicBezTo>
                  <a:cubicBezTo>
                    <a:pt x="20464114" y="3125629"/>
                    <a:pt x="20705541" y="8867143"/>
                    <a:pt x="20171124" y="9019670"/>
                  </a:cubicBezTo>
                  <a:cubicBezTo>
                    <a:pt x="19744659" y="9173087"/>
                    <a:pt x="19130233" y="9063866"/>
                    <a:pt x="18490855" y="9098411"/>
                  </a:cubicBezTo>
                  <a:cubicBezTo>
                    <a:pt x="2016760" y="9148576"/>
                    <a:pt x="1294511" y="9183501"/>
                    <a:pt x="590550" y="9069581"/>
                  </a:cubicBezTo>
                  <a:cubicBezTo>
                    <a:pt x="0" y="8949566"/>
                    <a:pt x="277749" y="783818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45652" y="6223"/>
                    <a:pt x="18980372" y="0"/>
                  </a:cubicBezTo>
                  <a:close/>
                  <a:moveTo>
                    <a:pt x="20288346" y="8361303"/>
                  </a:moveTo>
                  <a:cubicBezTo>
                    <a:pt x="20309175" y="7951219"/>
                    <a:pt x="20301299" y="1386078"/>
                    <a:pt x="20265740" y="977138"/>
                  </a:cubicBezTo>
                  <a:cubicBezTo>
                    <a:pt x="20323017" y="184912"/>
                    <a:pt x="19471863" y="213106"/>
                    <a:pt x="18910396" y="204470"/>
                  </a:cubicBezTo>
                  <a:cubicBezTo>
                    <a:pt x="16692425" y="180721"/>
                    <a:pt x="666376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165211"/>
                  </a:cubicBezTo>
                  <a:cubicBezTo>
                    <a:pt x="434467" y="7032865"/>
                    <a:pt x="432562" y="8017641"/>
                    <a:pt x="434594" y="8234683"/>
                  </a:cubicBezTo>
                  <a:cubicBezTo>
                    <a:pt x="395224" y="8748017"/>
                    <a:pt x="468630" y="8928230"/>
                    <a:pt x="1019429" y="8906767"/>
                  </a:cubicBezTo>
                  <a:cubicBezTo>
                    <a:pt x="1617980" y="8959218"/>
                    <a:pt x="4728052" y="8917181"/>
                    <a:pt x="18777680" y="8879081"/>
                  </a:cubicBezTo>
                  <a:cubicBezTo>
                    <a:pt x="19257868" y="8811264"/>
                    <a:pt x="20366197" y="9167244"/>
                    <a:pt x="20288346" y="836130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5504072" y="1682848"/>
            <a:ext cx="2586669" cy="1164415"/>
            <a:chOff x="0" y="0"/>
            <a:chExt cx="20316159" cy="914552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20167188" cy="9110857"/>
            </a:xfrm>
            <a:custGeom>
              <a:avLst/>
              <a:gdLst/>
              <a:ahLst/>
              <a:cxnLst/>
              <a:rect r="r" b="b" t="t" l="l"/>
              <a:pathLst>
                <a:path h="9110857" w="20167188">
                  <a:moveTo>
                    <a:pt x="20063047" y="831469"/>
                  </a:moveTo>
                  <a:cubicBezTo>
                    <a:pt x="20099877" y="1258316"/>
                    <a:pt x="20108133" y="7841491"/>
                    <a:pt x="20086543" y="8269609"/>
                  </a:cubicBezTo>
                  <a:cubicBezTo>
                    <a:pt x="20167188" y="9110857"/>
                    <a:pt x="19018346" y="8739254"/>
                    <a:pt x="18520633" y="8810121"/>
                  </a:cubicBezTo>
                  <a:cubicBezTo>
                    <a:pt x="4297111" y="8849872"/>
                    <a:pt x="1317244" y="8893813"/>
                    <a:pt x="696722" y="8839076"/>
                  </a:cubicBezTo>
                  <a:cubicBezTo>
                    <a:pt x="125730" y="8861301"/>
                    <a:pt x="49657" y="8673214"/>
                    <a:pt x="90424" y="8137401"/>
                  </a:cubicBezTo>
                  <a:cubicBezTo>
                    <a:pt x="88265" y="7910834"/>
                    <a:pt x="90297" y="7066289"/>
                    <a:pt x="95123" y="198489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98045" y="44196"/>
                    <a:pt x="16693941" y="0"/>
                    <a:pt x="18658047" y="24892"/>
                  </a:cubicBezTo>
                  <a:cubicBezTo>
                    <a:pt x="19240088" y="33909"/>
                    <a:pt x="20122357" y="4572"/>
                    <a:pt x="20063047" y="831469"/>
                  </a:cubicBezTo>
                  <a:close/>
                </a:path>
              </a:pathLst>
            </a:custGeom>
            <a:solidFill>
              <a:srgbClr val="FFF0D3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20705541" cy="9183501"/>
            </a:xfrm>
            <a:custGeom>
              <a:avLst/>
              <a:gdLst/>
              <a:ahLst/>
              <a:cxnLst/>
              <a:rect r="r" b="b" t="t" l="l"/>
              <a:pathLst>
                <a:path h="9183501" w="20705541">
                  <a:moveTo>
                    <a:pt x="18980372" y="0"/>
                  </a:moveTo>
                  <a:cubicBezTo>
                    <a:pt x="19708718" y="17272"/>
                    <a:pt x="20488751" y="12319"/>
                    <a:pt x="20477829" y="1020699"/>
                  </a:cubicBezTo>
                  <a:cubicBezTo>
                    <a:pt x="20464114" y="3125629"/>
                    <a:pt x="20705541" y="8867143"/>
                    <a:pt x="20171124" y="9019670"/>
                  </a:cubicBezTo>
                  <a:cubicBezTo>
                    <a:pt x="19744659" y="9173087"/>
                    <a:pt x="19130233" y="9063866"/>
                    <a:pt x="18490855" y="9098411"/>
                  </a:cubicBezTo>
                  <a:cubicBezTo>
                    <a:pt x="2016760" y="9148576"/>
                    <a:pt x="1294511" y="9183501"/>
                    <a:pt x="590550" y="9069581"/>
                  </a:cubicBezTo>
                  <a:cubicBezTo>
                    <a:pt x="0" y="8949566"/>
                    <a:pt x="277749" y="783818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45652" y="6223"/>
                    <a:pt x="18980372" y="0"/>
                  </a:cubicBezTo>
                  <a:close/>
                  <a:moveTo>
                    <a:pt x="20288346" y="8361303"/>
                  </a:moveTo>
                  <a:cubicBezTo>
                    <a:pt x="20309175" y="7951219"/>
                    <a:pt x="20301299" y="1386078"/>
                    <a:pt x="20265740" y="977138"/>
                  </a:cubicBezTo>
                  <a:cubicBezTo>
                    <a:pt x="20323017" y="184912"/>
                    <a:pt x="19471863" y="213106"/>
                    <a:pt x="18910396" y="204470"/>
                  </a:cubicBezTo>
                  <a:cubicBezTo>
                    <a:pt x="16692425" y="180721"/>
                    <a:pt x="666376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165211"/>
                  </a:cubicBezTo>
                  <a:cubicBezTo>
                    <a:pt x="434467" y="7032865"/>
                    <a:pt x="432562" y="8017641"/>
                    <a:pt x="434594" y="8234683"/>
                  </a:cubicBezTo>
                  <a:cubicBezTo>
                    <a:pt x="395224" y="8748017"/>
                    <a:pt x="468630" y="8928230"/>
                    <a:pt x="1019429" y="8906767"/>
                  </a:cubicBezTo>
                  <a:cubicBezTo>
                    <a:pt x="1617980" y="8959218"/>
                    <a:pt x="4728052" y="8917181"/>
                    <a:pt x="18777680" y="8879081"/>
                  </a:cubicBezTo>
                  <a:cubicBezTo>
                    <a:pt x="19257868" y="8811264"/>
                    <a:pt x="20366197" y="9167244"/>
                    <a:pt x="20288346" y="836130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5614663" y="2058990"/>
            <a:ext cx="2365487" cy="5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627">
                <a:solidFill>
                  <a:srgbClr val="221E1F"/>
                </a:solidFill>
                <a:latin typeface="Shantell Sans Bold"/>
              </a:rPr>
              <a:t>Ne samo po žene, već i po celo društvo!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923510">
            <a:off x="16457651" y="1117689"/>
            <a:ext cx="789595" cy="880886"/>
          </a:xfrm>
          <a:custGeom>
            <a:avLst/>
            <a:gdLst/>
            <a:ahLst/>
            <a:cxnLst/>
            <a:rect r="r" b="b" t="t" l="l"/>
            <a:pathLst>
              <a:path h="880886" w="789595">
                <a:moveTo>
                  <a:pt x="0" y="0"/>
                </a:moveTo>
                <a:lnTo>
                  <a:pt x="789595" y="0"/>
                </a:lnTo>
                <a:lnTo>
                  <a:pt x="789595" y="880887"/>
                </a:lnTo>
                <a:lnTo>
                  <a:pt x="0" y="88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032868" y="4217406"/>
            <a:ext cx="7274784" cy="12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Sposobne žene koje bi mogle doprineti tehnološkom napretku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napuštaju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svoje firme i projekte.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8700" y="6726129"/>
            <a:ext cx="7274784" cy="261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U Americi žene zarađuju čak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18% manje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od muškaraca na istim pozicijama u ovoj industriji.</a:t>
            </a:r>
          </a:p>
          <a:p>
            <a:pPr algn="l">
              <a:lnSpc>
                <a:spcPts val="3484"/>
              </a:lnSpc>
            </a:pPr>
          </a:p>
          <a:p>
            <a:pPr algn="l">
              <a:lnSpc>
                <a:spcPts val="3484"/>
              </a:lnSpc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Žene predstavljaju 33% junior programera,</a:t>
            </a:r>
          </a:p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a samo 10% senior programera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06106" y="4217406"/>
            <a:ext cx="7274784" cy="86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Mnoge firme žele da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privuku više ženskih korisnika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, ali ne uspevaju u tome.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575221" y="6207343"/>
            <a:ext cx="7936554" cy="3865262"/>
            <a:chOff x="0" y="0"/>
            <a:chExt cx="10582072" cy="5153683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167218" y="217688"/>
              <a:ext cx="10414854" cy="4935995"/>
              <a:chOff x="0" y="0"/>
              <a:chExt cx="29543481" cy="1400178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C3D969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0"/>
              <a:ext cx="10414854" cy="4935995"/>
              <a:chOff x="0" y="0"/>
              <a:chExt cx="29543481" cy="1400178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68580" y="123317"/>
                <a:ext cx="29394512" cy="13967108"/>
              </a:xfrm>
              <a:custGeom>
                <a:avLst/>
                <a:gdLst/>
                <a:ahLst/>
                <a:cxnLst/>
                <a:rect r="r" b="b" t="t" l="l"/>
                <a:pathLst>
                  <a:path h="13967108" w="29394512">
                    <a:moveTo>
                      <a:pt x="29290369" y="831469"/>
                    </a:moveTo>
                    <a:cubicBezTo>
                      <a:pt x="29327201" y="1258316"/>
                      <a:pt x="29335455" y="12697744"/>
                      <a:pt x="29313865" y="13125860"/>
                    </a:cubicBezTo>
                    <a:cubicBezTo>
                      <a:pt x="29394512" y="13967108"/>
                      <a:pt x="28245670" y="13595506"/>
                      <a:pt x="27747955" y="13666373"/>
                    </a:cubicBezTo>
                    <a:cubicBezTo>
                      <a:pt x="5661148" y="13706124"/>
                      <a:pt x="1317244" y="13750066"/>
                      <a:pt x="696722" y="13695328"/>
                    </a:cubicBezTo>
                    <a:cubicBezTo>
                      <a:pt x="125730" y="13717553"/>
                      <a:pt x="49657" y="13529467"/>
                      <a:pt x="90424" y="12993653"/>
                    </a:cubicBezTo>
                    <a:cubicBezTo>
                      <a:pt x="88265" y="12767085"/>
                      <a:pt x="90297" y="11434767"/>
                      <a:pt x="95123" y="2522085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5858" y="44196"/>
                      <a:pt x="24958412" y="0"/>
                      <a:pt x="27885370" y="24892"/>
                    </a:cubicBezTo>
                    <a:cubicBezTo>
                      <a:pt x="28467412" y="33909"/>
                      <a:pt x="29349680" y="4572"/>
                      <a:pt x="29290369" y="831469"/>
                    </a:cubicBezTo>
                    <a:close/>
                  </a:path>
                </a:pathLst>
              </a:custGeom>
              <a:solidFill>
                <a:srgbClr val="C3D96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-204470" y="0"/>
                <a:ext cx="29932863" cy="14039752"/>
              </a:xfrm>
              <a:custGeom>
                <a:avLst/>
                <a:gdLst/>
                <a:ahLst/>
                <a:cxnLst/>
                <a:rect r="r" b="b" t="t" l="l"/>
                <a:pathLst>
                  <a:path h="14039752" w="29932863">
                    <a:moveTo>
                      <a:pt x="28207694" y="0"/>
                    </a:moveTo>
                    <a:cubicBezTo>
                      <a:pt x="28936040" y="17272"/>
                      <a:pt x="29716073" y="12319"/>
                      <a:pt x="29705153" y="1020699"/>
                    </a:cubicBezTo>
                    <a:cubicBezTo>
                      <a:pt x="29691436" y="4429941"/>
                      <a:pt x="29932863" y="13723396"/>
                      <a:pt x="29398446" y="13875922"/>
                    </a:cubicBezTo>
                    <a:cubicBezTo>
                      <a:pt x="28971982" y="14029339"/>
                      <a:pt x="28357555" y="13920119"/>
                      <a:pt x="27603551" y="13954663"/>
                    </a:cubicBezTo>
                    <a:cubicBezTo>
                      <a:pt x="2016760" y="14004827"/>
                      <a:pt x="1294511" y="14039752"/>
                      <a:pt x="590550" y="13925834"/>
                    </a:cubicBezTo>
                    <a:cubicBezTo>
                      <a:pt x="0" y="13805819"/>
                      <a:pt x="277749" y="1269444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0876" y="6223"/>
                      <a:pt x="28207694" y="0"/>
                    </a:cubicBezTo>
                    <a:close/>
                    <a:moveTo>
                      <a:pt x="29515670" y="13217554"/>
                    </a:moveTo>
                    <a:cubicBezTo>
                      <a:pt x="29536497" y="12807472"/>
                      <a:pt x="29528621" y="1386078"/>
                      <a:pt x="29493064" y="977138"/>
                    </a:cubicBezTo>
                    <a:cubicBezTo>
                      <a:pt x="29550341" y="184912"/>
                      <a:pt x="28699187" y="213106"/>
                      <a:pt x="28137720" y="204470"/>
                    </a:cubicBezTo>
                    <a:cubicBezTo>
                      <a:pt x="24804066" y="180721"/>
                      <a:pt x="919315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745386"/>
                    </a:cubicBezTo>
                    <a:cubicBezTo>
                      <a:pt x="434467" y="11283162"/>
                      <a:pt x="432562" y="12873892"/>
                      <a:pt x="434594" y="13090936"/>
                    </a:cubicBezTo>
                    <a:cubicBezTo>
                      <a:pt x="395224" y="13604270"/>
                      <a:pt x="468630" y="13784483"/>
                      <a:pt x="1019429" y="13763020"/>
                    </a:cubicBezTo>
                    <a:cubicBezTo>
                      <a:pt x="1617980" y="13815471"/>
                      <a:pt x="6179974" y="13773434"/>
                      <a:pt x="28005003" y="13735334"/>
                    </a:cubicBezTo>
                    <a:cubicBezTo>
                      <a:pt x="28485190" y="13667516"/>
                      <a:pt x="29593520" y="14023496"/>
                      <a:pt x="29515670" y="13217554"/>
                    </a:cubicBezTo>
                    <a:close/>
                  </a:path>
                </a:pathLst>
              </a:custGeom>
              <a:solidFill>
                <a:srgbClr val="C3D969"/>
              </a:solidFill>
            </p:spPr>
          </p:sp>
        </p:grpSp>
      </p:grpSp>
      <p:sp>
        <p:nvSpPr>
          <p:cNvPr name="TextBox 58" id="58"/>
          <p:cNvSpPr txBox="true"/>
          <p:nvPr/>
        </p:nvSpPr>
        <p:spPr>
          <a:xfrm rot="0">
            <a:off x="9901938" y="6668979"/>
            <a:ext cx="7274784" cy="173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Povezano je sa manjkom perspektiva: manjak žena koji radi na aplikaciji uglavnom vodi do toga da ta aplikacija bude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naklonjena 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muškarcima.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227" y="6929472"/>
            <a:ext cx="18564453" cy="4121601"/>
            <a:chOff x="0" y="0"/>
            <a:chExt cx="24752604" cy="5495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7526" cy="5495468"/>
            </a:xfrm>
            <a:custGeom>
              <a:avLst/>
              <a:gdLst/>
              <a:ahLst/>
              <a:cxnLst/>
              <a:rect r="r" b="b" t="t" l="l"/>
              <a:pathLst>
                <a:path h="5495468" w="3757526">
                  <a:moveTo>
                    <a:pt x="0" y="0"/>
                  </a:moveTo>
                  <a:lnTo>
                    <a:pt x="3757526" y="0"/>
                  </a:lnTo>
                  <a:lnTo>
                    <a:pt x="3757526" y="5495468"/>
                  </a:lnTo>
                  <a:lnTo>
                    <a:pt x="0" y="549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1731734" y="0"/>
              <a:ext cx="3462145" cy="5495468"/>
            </a:xfrm>
            <a:custGeom>
              <a:avLst/>
              <a:gdLst/>
              <a:ahLst/>
              <a:cxnLst/>
              <a:rect r="r" b="b" t="t" l="l"/>
              <a:pathLst>
                <a:path h="5495468" w="3462145">
                  <a:moveTo>
                    <a:pt x="3462144" y="0"/>
                  </a:moveTo>
                  <a:lnTo>
                    <a:pt x="0" y="0"/>
                  </a:lnTo>
                  <a:lnTo>
                    <a:pt x="0" y="5495468"/>
                  </a:lnTo>
                  <a:lnTo>
                    <a:pt x="3462144" y="5495468"/>
                  </a:lnTo>
                  <a:lnTo>
                    <a:pt x="346214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760955" y="0"/>
              <a:ext cx="3716310" cy="5495468"/>
            </a:xfrm>
            <a:custGeom>
              <a:avLst/>
              <a:gdLst/>
              <a:ahLst/>
              <a:cxnLst/>
              <a:rect r="r" b="b" t="t" l="l"/>
              <a:pathLst>
                <a:path h="5495468" w="3716310">
                  <a:moveTo>
                    <a:pt x="0" y="0"/>
                  </a:moveTo>
                  <a:lnTo>
                    <a:pt x="3716310" y="0"/>
                  </a:lnTo>
                  <a:lnTo>
                    <a:pt x="3716310" y="5495468"/>
                  </a:lnTo>
                  <a:lnTo>
                    <a:pt x="0" y="549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989515" y="0"/>
              <a:ext cx="3331627" cy="5495468"/>
            </a:xfrm>
            <a:custGeom>
              <a:avLst/>
              <a:gdLst/>
              <a:ahLst/>
              <a:cxnLst/>
              <a:rect r="r" b="b" t="t" l="l"/>
              <a:pathLst>
                <a:path h="5495468" w="3331627">
                  <a:moveTo>
                    <a:pt x="0" y="0"/>
                  </a:moveTo>
                  <a:lnTo>
                    <a:pt x="3331627" y="0"/>
                  </a:lnTo>
                  <a:lnTo>
                    <a:pt x="3331627" y="5495468"/>
                  </a:lnTo>
                  <a:lnTo>
                    <a:pt x="0" y="549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837761" y="0"/>
              <a:ext cx="3688833" cy="5495468"/>
            </a:xfrm>
            <a:custGeom>
              <a:avLst/>
              <a:gdLst/>
              <a:ahLst/>
              <a:cxnLst/>
              <a:rect r="r" b="b" t="t" l="l"/>
              <a:pathLst>
                <a:path h="5495468" w="3688833">
                  <a:moveTo>
                    <a:pt x="0" y="0"/>
                  </a:moveTo>
                  <a:lnTo>
                    <a:pt x="3688832" y="0"/>
                  </a:lnTo>
                  <a:lnTo>
                    <a:pt x="3688832" y="5495468"/>
                  </a:lnTo>
                  <a:lnTo>
                    <a:pt x="0" y="549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2982424" y="0"/>
              <a:ext cx="3530838" cy="5495468"/>
            </a:xfrm>
            <a:custGeom>
              <a:avLst/>
              <a:gdLst/>
              <a:ahLst/>
              <a:cxnLst/>
              <a:rect r="r" b="b" t="t" l="l"/>
              <a:pathLst>
                <a:path h="5495468" w="3530838">
                  <a:moveTo>
                    <a:pt x="3530838" y="0"/>
                  </a:moveTo>
                  <a:lnTo>
                    <a:pt x="0" y="0"/>
                  </a:lnTo>
                  <a:lnTo>
                    <a:pt x="0" y="5495468"/>
                  </a:lnTo>
                  <a:lnTo>
                    <a:pt x="3530838" y="5495468"/>
                  </a:lnTo>
                  <a:lnTo>
                    <a:pt x="3530838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17666170" y="0"/>
              <a:ext cx="3833089" cy="5495468"/>
            </a:xfrm>
            <a:custGeom>
              <a:avLst/>
              <a:gdLst/>
              <a:ahLst/>
              <a:cxnLst/>
              <a:rect r="r" b="b" t="t" l="l"/>
              <a:pathLst>
                <a:path h="5495468" w="3833089">
                  <a:moveTo>
                    <a:pt x="3833089" y="0"/>
                  </a:moveTo>
                  <a:lnTo>
                    <a:pt x="0" y="0"/>
                  </a:lnTo>
                  <a:lnTo>
                    <a:pt x="0" y="5495468"/>
                  </a:lnTo>
                  <a:lnTo>
                    <a:pt x="3833089" y="5495468"/>
                  </a:lnTo>
                  <a:lnTo>
                    <a:pt x="3833089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216345" y="0"/>
              <a:ext cx="4536259" cy="5495468"/>
            </a:xfrm>
            <a:custGeom>
              <a:avLst/>
              <a:gdLst/>
              <a:ahLst/>
              <a:cxnLst/>
              <a:rect r="r" b="b" t="t" l="l"/>
              <a:pathLst>
                <a:path h="5495468" w="4536259">
                  <a:moveTo>
                    <a:pt x="0" y="0"/>
                  </a:moveTo>
                  <a:lnTo>
                    <a:pt x="4536259" y="0"/>
                  </a:lnTo>
                  <a:lnTo>
                    <a:pt x="4536259" y="5495468"/>
                  </a:lnTo>
                  <a:lnTo>
                    <a:pt x="0" y="549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25606" y="4040675"/>
            <a:ext cx="4893252" cy="2205650"/>
            <a:chOff x="0" y="0"/>
            <a:chExt cx="6524336" cy="294086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3098" y="124220"/>
              <a:ext cx="6421239" cy="2816646"/>
              <a:chOff x="0" y="0"/>
              <a:chExt cx="18214922" cy="7989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1239" cy="2816646"/>
              <a:chOff x="0" y="0"/>
              <a:chExt cx="18214922" cy="79898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87141" y="230360"/>
              <a:ext cx="5880929" cy="1971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61"/>
                </a:lnSpc>
                <a:spcBef>
                  <a:spcPct val="0"/>
                </a:spcBef>
              </a:pPr>
              <a:r>
                <a:rPr lang="en-US" sz="4329">
                  <a:solidFill>
                    <a:srgbClr val="221E1F"/>
                  </a:solidFill>
                  <a:latin typeface="Shantell Sans Bold"/>
                </a:rPr>
                <a:t>Više inovacija i kreativnosti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293878" y="4001249"/>
            <a:ext cx="4893252" cy="2205650"/>
            <a:chOff x="0" y="0"/>
            <a:chExt cx="6524336" cy="294086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03098" y="124220"/>
              <a:ext cx="6421239" cy="2816646"/>
              <a:chOff x="0" y="0"/>
              <a:chExt cx="18214922" cy="7989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6421239" cy="2816646"/>
              <a:chOff x="0" y="0"/>
              <a:chExt cx="18214922" cy="79898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87141" y="258935"/>
              <a:ext cx="5880929" cy="241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41"/>
                </a:lnSpc>
                <a:spcBef>
                  <a:spcPct val="0"/>
                </a:spcBef>
              </a:pPr>
              <a:r>
                <a:rPr lang="en-US" sz="3529">
                  <a:solidFill>
                    <a:srgbClr val="221E1F"/>
                  </a:solidFill>
                  <a:latin typeface="Shantell Sans Bold"/>
                </a:rPr>
                <a:t>Uvažavanje potreba svih korisnika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62151" y="4040675"/>
            <a:ext cx="4893252" cy="2205650"/>
            <a:chOff x="0" y="0"/>
            <a:chExt cx="6524336" cy="294086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03098" y="124220"/>
              <a:ext cx="6421239" cy="2816646"/>
              <a:chOff x="0" y="0"/>
              <a:chExt cx="18214922" cy="79898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0"/>
              <a:ext cx="6421239" cy="2816646"/>
              <a:chOff x="0" y="0"/>
              <a:chExt cx="18214922" cy="7989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68580" y="123317"/>
                <a:ext cx="18065950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8065950">
                    <a:moveTo>
                      <a:pt x="17961811" y="831469"/>
                    </a:moveTo>
                    <a:cubicBezTo>
                      <a:pt x="17998641" y="1258316"/>
                      <a:pt x="18006895" y="6685853"/>
                      <a:pt x="17985306" y="7113971"/>
                    </a:cubicBezTo>
                    <a:cubicBezTo>
                      <a:pt x="18065950" y="7955219"/>
                      <a:pt x="16917109" y="7583616"/>
                      <a:pt x="16419395" y="7654483"/>
                    </a:cubicBezTo>
                    <a:cubicBezTo>
                      <a:pt x="3986494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733799" y="44196"/>
                      <a:pt x="14811964" y="0"/>
                      <a:pt x="16556810" y="24892"/>
                    </a:cubicBezTo>
                    <a:cubicBezTo>
                      <a:pt x="17138850" y="33909"/>
                      <a:pt x="18021120" y="4572"/>
                      <a:pt x="17961811" y="831469"/>
                    </a:cubicBezTo>
                    <a:close/>
                  </a:path>
                </a:pathLst>
              </a:custGeom>
              <a:solidFill>
                <a:srgbClr val="C3D969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-204470" y="0"/>
                <a:ext cx="18604304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18604304">
                    <a:moveTo>
                      <a:pt x="16879136" y="0"/>
                    </a:moveTo>
                    <a:cubicBezTo>
                      <a:pt x="17607481" y="17272"/>
                      <a:pt x="18387515" y="12319"/>
                      <a:pt x="18376593" y="1020699"/>
                    </a:cubicBezTo>
                    <a:cubicBezTo>
                      <a:pt x="18362876" y="2815243"/>
                      <a:pt x="18604303" y="7711506"/>
                      <a:pt x="18069888" y="7864032"/>
                    </a:cubicBezTo>
                    <a:cubicBezTo>
                      <a:pt x="17643421" y="8017449"/>
                      <a:pt x="17028995" y="7908229"/>
                      <a:pt x="1641571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167744" y="6223"/>
                      <a:pt x="16879136" y="0"/>
                    </a:cubicBezTo>
                    <a:close/>
                    <a:moveTo>
                      <a:pt x="18187109" y="7205665"/>
                    </a:moveTo>
                    <a:cubicBezTo>
                      <a:pt x="18207937" y="6795582"/>
                      <a:pt x="18200063" y="1386078"/>
                      <a:pt x="18164502" y="977138"/>
                    </a:cubicBezTo>
                    <a:cubicBezTo>
                      <a:pt x="18221780" y="184912"/>
                      <a:pt x="17370625" y="213106"/>
                      <a:pt x="16809159" y="204470"/>
                    </a:cubicBezTo>
                    <a:cubicBezTo>
                      <a:pt x="14845251" y="180721"/>
                      <a:pt x="6087771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397421" y="7761544"/>
                      <a:pt x="16676444" y="7723444"/>
                    </a:cubicBezTo>
                    <a:cubicBezTo>
                      <a:pt x="17156631" y="7655626"/>
                      <a:pt x="18264960" y="8011606"/>
                      <a:pt x="18187109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43571" y="279375"/>
              <a:ext cx="6134098" cy="1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21"/>
                </a:lnSpc>
                <a:spcBef>
                  <a:spcPct val="0"/>
                </a:spcBef>
              </a:pPr>
              <a:r>
                <a:rPr lang="en-US" sz="3729">
                  <a:solidFill>
                    <a:srgbClr val="221E1F"/>
                  </a:solidFill>
                  <a:latin typeface="Shantell Sans Bold"/>
                </a:rPr>
                <a:t>Više uzora za mlađe generacije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8755" y="932937"/>
            <a:ext cx="17852929" cy="234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41"/>
              </a:lnSpc>
              <a:spcBef>
                <a:spcPct val="0"/>
              </a:spcBef>
            </a:pPr>
            <a:r>
              <a:rPr lang="en-US" sz="13529">
                <a:solidFill>
                  <a:srgbClr val="E54628"/>
                </a:solidFill>
                <a:latin typeface="Kapsalon Condensed"/>
              </a:rPr>
              <a:t>Pozitivne strane jednakosti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576" y="4111688"/>
            <a:ext cx="5061433" cy="5299012"/>
            <a:chOff x="0" y="0"/>
            <a:chExt cx="6748577" cy="70653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71198" y="1747354"/>
              <a:ext cx="5202982" cy="2700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4"/>
                </a:lnSpc>
              </a:pPr>
              <a:r>
                <a:rPr lang="en-US" sz="2189">
                  <a:solidFill>
                    <a:srgbClr val="E54628"/>
                  </a:solidFill>
                  <a:latin typeface="Shantell Sans Bold"/>
                </a:rPr>
                <a:t>Girls Who Code:</a:t>
              </a:r>
              <a:r>
                <a:rPr lang="en-US" sz="2189">
                  <a:solidFill>
                    <a:srgbClr val="221E1F"/>
                  </a:solidFill>
                  <a:latin typeface="Shantell Sans Bold"/>
                </a:rPr>
                <a:t> uvodni kursevi u programiranje, letnji kampovi</a:t>
              </a:r>
            </a:p>
            <a:p>
              <a:pPr algn="ctr">
                <a:lnSpc>
                  <a:spcPts val="3624"/>
                </a:lnSpc>
              </a:pPr>
            </a:p>
            <a:p>
              <a:pPr algn="ctr">
                <a:lnSpc>
                  <a:spcPts val="3624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Školski uzrast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66400" y="6761194"/>
            <a:ext cx="1987448" cy="1987448"/>
          </a:xfrm>
          <a:custGeom>
            <a:avLst/>
            <a:gdLst/>
            <a:ahLst/>
            <a:cxnLst/>
            <a:rect r="r" b="b" t="t" l="l"/>
            <a:pathLst>
              <a:path h="1987448" w="1987448">
                <a:moveTo>
                  <a:pt x="0" y="0"/>
                </a:moveTo>
                <a:lnTo>
                  <a:pt x="1987448" y="0"/>
                </a:lnTo>
                <a:lnTo>
                  <a:pt x="1987448" y="1987448"/>
                </a:lnTo>
                <a:lnTo>
                  <a:pt x="0" y="198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99146" y="715289"/>
            <a:ext cx="17489707" cy="268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5"/>
              </a:lnSpc>
            </a:pPr>
            <a:r>
              <a:rPr lang="en-US" sz="9880">
                <a:solidFill>
                  <a:srgbClr val="E54628"/>
                </a:solidFill>
                <a:latin typeface="Kapsalon Condensed"/>
              </a:rPr>
              <a:t>Programi za ohrabrivanje žena u računarskim naukama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53693" y="4111688"/>
            <a:ext cx="5061433" cy="5299012"/>
            <a:chOff x="0" y="0"/>
            <a:chExt cx="6748577" cy="706535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671198" y="1747354"/>
              <a:ext cx="5202982" cy="4463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6"/>
                </a:lnSpc>
              </a:pPr>
              <a:r>
                <a:rPr lang="en-US" sz="2090">
                  <a:solidFill>
                    <a:srgbClr val="E54628"/>
                  </a:solidFill>
                  <a:latin typeface="Shantell Sans Bold"/>
                </a:rPr>
                <a:t>Ada Developers Academy: </a:t>
              </a:r>
            </a:p>
            <a:p>
              <a:pPr algn="ctr">
                <a:lnSpc>
                  <a:spcPts val="2926"/>
                </a:lnSpc>
              </a:pPr>
              <a:r>
                <a:rPr lang="en-US" sz="2090">
                  <a:solidFill>
                    <a:srgbClr val="221E1F"/>
                  </a:solidFill>
                  <a:latin typeface="Shantell Sans Bold"/>
                </a:rPr>
                <a:t>Boot camp za devojke + platforma za zapošljavanje žena</a:t>
              </a:r>
            </a:p>
            <a:p>
              <a:pPr algn="ctr">
                <a:lnSpc>
                  <a:spcPts val="2926"/>
                </a:lnSpc>
              </a:pPr>
            </a:p>
            <a:p>
              <a:pPr algn="ctr">
                <a:lnSpc>
                  <a:spcPts val="2926"/>
                </a:lnSpc>
              </a:pPr>
              <a:r>
                <a:rPr lang="en-US" sz="2090">
                  <a:solidFill>
                    <a:srgbClr val="E54628"/>
                  </a:solidFill>
                  <a:latin typeface="Shantell Sans Bold"/>
                </a:rPr>
                <a:t>AnitaB.org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221E1F"/>
                  </a:solidFill>
                  <a:latin typeface="Shantell Sans Bold"/>
                </a:rPr>
                <a:t>Networking, konferencije</a:t>
              </a:r>
            </a:p>
            <a:p>
              <a:pPr algn="ctr">
                <a:lnSpc>
                  <a:spcPts val="2926"/>
                </a:lnSpc>
              </a:pPr>
            </a:p>
            <a:p>
              <a:pPr algn="ctr">
                <a:lnSpc>
                  <a:spcPts val="2926"/>
                </a:lnSpc>
              </a:pP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Za studentkinje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034301" y="4111688"/>
            <a:ext cx="5061433" cy="5299012"/>
            <a:chOff x="0" y="0"/>
            <a:chExt cx="6748577" cy="706535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671198" y="1747354"/>
              <a:ext cx="5202982" cy="4153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4"/>
                </a:lnSpc>
              </a:pPr>
              <a:r>
                <a:rPr lang="en-US" sz="2189">
                  <a:solidFill>
                    <a:srgbClr val="E54628"/>
                  </a:solidFill>
                  <a:latin typeface="Shantell Sans Bold"/>
                </a:rPr>
                <a:t>Women Know IT (MDCS):</a:t>
              </a:r>
              <a:r>
                <a:rPr lang="en-US" sz="2189">
                  <a:solidFill>
                    <a:srgbClr val="221E1F"/>
                  </a:solidFill>
                  <a:latin typeface="Shantell Sans Bold"/>
                </a:rPr>
                <a:t> </a:t>
              </a:r>
            </a:p>
            <a:p>
              <a:pPr algn="ctr">
                <a:lnSpc>
                  <a:spcPts val="3064"/>
                </a:lnSpc>
              </a:pPr>
              <a:r>
                <a:rPr lang="en-US" sz="2189">
                  <a:solidFill>
                    <a:srgbClr val="221E1F"/>
                  </a:solidFill>
                  <a:latin typeface="Shantell Sans Bold"/>
                </a:rPr>
                <a:t>Networking i predavanja</a:t>
              </a:r>
            </a:p>
            <a:p>
              <a:pPr algn="ctr">
                <a:lnSpc>
                  <a:spcPts val="3064"/>
                </a:lnSpc>
              </a:pPr>
            </a:p>
            <a:p>
              <a:pPr algn="ctr">
                <a:lnSpc>
                  <a:spcPts val="3204"/>
                </a:lnSpc>
              </a:pPr>
              <a:r>
                <a:rPr lang="en-US" sz="2289">
                  <a:solidFill>
                    <a:srgbClr val="E54628"/>
                  </a:solidFill>
                  <a:latin typeface="Shantell Sans Bold"/>
                </a:rPr>
                <a:t>Women @ Google</a:t>
              </a:r>
            </a:p>
            <a:p>
              <a:pPr algn="ctr">
                <a:lnSpc>
                  <a:spcPts val="3204"/>
                </a:lnSpc>
              </a:pPr>
              <a:r>
                <a:rPr lang="en-US" sz="2289">
                  <a:solidFill>
                    <a:srgbClr val="000000"/>
                  </a:solidFill>
                  <a:latin typeface="Shantell Sans Bold"/>
                </a:rPr>
                <a:t>Hakatoni i takmicenja za žene, konferencije, ohrabrivanje start-upa </a:t>
              </a:r>
            </a:p>
            <a:p>
              <a:pPr algn="ctr">
                <a:lnSpc>
                  <a:spcPts val="3204"/>
                </a:lnSpc>
              </a:pP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603110" y="135949"/>
              <a:ext cx="5266133" cy="568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8"/>
                </a:lnSpc>
                <a:spcBef>
                  <a:spcPct val="0"/>
                </a:spcBef>
              </a:pPr>
              <a:r>
                <a:rPr lang="en-US" sz="2606">
                  <a:solidFill>
                    <a:srgbClr val="221E1F"/>
                  </a:solidFill>
                  <a:latin typeface="Shantell Sans Bold"/>
                </a:rPr>
                <a:t>U sklopu organizacija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2833" y="-2080184"/>
            <a:ext cx="19633667" cy="4358983"/>
            <a:chOff x="0" y="0"/>
            <a:chExt cx="26178222" cy="5811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394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73940">
                  <a:moveTo>
                    <a:pt x="0" y="0"/>
                  </a:moveTo>
                  <a:lnTo>
                    <a:pt x="3973940" y="0"/>
                  </a:lnTo>
                  <a:lnTo>
                    <a:pt x="397394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2407419" y="0"/>
              <a:ext cx="366154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661546">
                  <a:moveTo>
                    <a:pt x="3661546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661546" y="5811977"/>
                  </a:lnTo>
                  <a:lnTo>
                    <a:pt x="366154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611108" y="0"/>
              <a:ext cx="393035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30350">
                  <a:moveTo>
                    <a:pt x="0" y="0"/>
                  </a:moveTo>
                  <a:lnTo>
                    <a:pt x="3930350" y="0"/>
                  </a:lnTo>
                  <a:lnTo>
                    <a:pt x="393035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34479" y="0"/>
              <a:ext cx="3523511" cy="5811977"/>
            </a:xfrm>
            <a:custGeom>
              <a:avLst/>
              <a:gdLst/>
              <a:ahLst/>
              <a:cxnLst/>
              <a:rect r="r" b="b" t="t" l="l"/>
              <a:pathLst>
                <a:path h="5811977" w="3523511">
                  <a:moveTo>
                    <a:pt x="0" y="0"/>
                  </a:moveTo>
                  <a:lnTo>
                    <a:pt x="3523511" y="0"/>
                  </a:lnTo>
                  <a:lnTo>
                    <a:pt x="3523511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46769" y="0"/>
              <a:ext cx="390129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01290">
                  <a:moveTo>
                    <a:pt x="0" y="0"/>
                  </a:moveTo>
                  <a:lnTo>
                    <a:pt x="3901290" y="0"/>
                  </a:lnTo>
                  <a:lnTo>
                    <a:pt x="390129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3154196" y="0"/>
              <a:ext cx="373419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734196">
                  <a:moveTo>
                    <a:pt x="3734196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734196" y="5811977"/>
                  </a:lnTo>
                  <a:lnTo>
                    <a:pt x="3734196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18683647" y="0"/>
              <a:ext cx="405385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53854">
                  <a:moveTo>
                    <a:pt x="405385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53855" y="5811977"/>
                  </a:lnTo>
                  <a:lnTo>
                    <a:pt x="405385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380699" y="0"/>
              <a:ext cx="4797523" cy="5811977"/>
            </a:xfrm>
            <a:custGeom>
              <a:avLst/>
              <a:gdLst/>
              <a:ahLst/>
              <a:cxnLst/>
              <a:rect r="r" b="b" t="t" l="l"/>
              <a:pathLst>
                <a:path h="5811977" w="4797523">
                  <a:moveTo>
                    <a:pt x="0" y="0"/>
                  </a:moveTo>
                  <a:lnTo>
                    <a:pt x="4797523" y="0"/>
                  </a:lnTo>
                  <a:lnTo>
                    <a:pt x="4797523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669816" y="-324027"/>
            <a:ext cx="21627632" cy="4358983"/>
            <a:chOff x="0" y="0"/>
            <a:chExt cx="28836843" cy="5811977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12046408" y="0"/>
              <a:ext cx="375599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755990">
                  <a:moveTo>
                    <a:pt x="3755991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755991" y="5811977"/>
                  </a:lnTo>
                  <a:lnTo>
                    <a:pt x="3755991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4890916" y="0"/>
              <a:ext cx="412650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126504">
                  <a:moveTo>
                    <a:pt x="4126504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126504" y="5811977"/>
                  </a:lnTo>
                  <a:lnTo>
                    <a:pt x="4126504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146599" y="0"/>
              <a:ext cx="407564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75649">
                  <a:moveTo>
                    <a:pt x="0" y="0"/>
                  </a:moveTo>
                  <a:lnTo>
                    <a:pt x="4075650" y="0"/>
                  </a:lnTo>
                  <a:lnTo>
                    <a:pt x="407565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9042071" y="0"/>
              <a:ext cx="391582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15820">
                  <a:moveTo>
                    <a:pt x="3915820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15820" y="5811977"/>
                  </a:lnTo>
                  <a:lnTo>
                    <a:pt x="391582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105937" y="0"/>
              <a:ext cx="395214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2145">
                  <a:moveTo>
                    <a:pt x="0" y="0"/>
                  </a:moveTo>
                  <a:lnTo>
                    <a:pt x="3952145" y="0"/>
                  </a:lnTo>
                  <a:lnTo>
                    <a:pt x="395214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4317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43170">
                  <a:moveTo>
                    <a:pt x="0" y="0"/>
                  </a:moveTo>
                  <a:lnTo>
                    <a:pt x="3843170" y="0"/>
                  </a:lnTo>
                  <a:lnTo>
                    <a:pt x="384317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015939" y="0"/>
              <a:ext cx="393761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37615">
                  <a:moveTo>
                    <a:pt x="0" y="0"/>
                  </a:moveTo>
                  <a:lnTo>
                    <a:pt x="3937615" y="0"/>
                  </a:lnTo>
                  <a:lnTo>
                    <a:pt x="393761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931687" y="0"/>
              <a:ext cx="399573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95735">
                  <a:moveTo>
                    <a:pt x="0" y="0"/>
                  </a:moveTo>
                  <a:lnTo>
                    <a:pt x="3995735" y="0"/>
                  </a:lnTo>
                  <a:lnTo>
                    <a:pt x="399573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24310766" y="0"/>
              <a:ext cx="4526077" cy="5811977"/>
            </a:xfrm>
            <a:custGeom>
              <a:avLst/>
              <a:gdLst/>
              <a:ahLst/>
              <a:cxnLst/>
              <a:rect r="r" b="b" t="t" l="l"/>
              <a:pathLst>
                <a:path h="5811977" w="4526077">
                  <a:moveTo>
                    <a:pt x="4526077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526077" y="5811977"/>
                  </a:lnTo>
                  <a:lnTo>
                    <a:pt x="4526077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-144786" y="1698831"/>
            <a:ext cx="18577572" cy="4358983"/>
            <a:chOff x="0" y="0"/>
            <a:chExt cx="24770095" cy="58119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1152139" y="0"/>
              <a:ext cx="3617956" cy="5811977"/>
            </a:xfrm>
            <a:custGeom>
              <a:avLst/>
              <a:gdLst/>
              <a:ahLst/>
              <a:cxnLst/>
              <a:rect r="r" b="b" t="t" l="l"/>
              <a:pathLst>
                <a:path h="5811977" w="3617956">
                  <a:moveTo>
                    <a:pt x="0" y="0"/>
                  </a:moveTo>
                  <a:lnTo>
                    <a:pt x="3617956" y="0"/>
                  </a:lnTo>
                  <a:lnTo>
                    <a:pt x="3617956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9033501" y="0"/>
              <a:ext cx="406111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61119">
                  <a:moveTo>
                    <a:pt x="4061119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61119" y="5811977"/>
                  </a:lnTo>
                  <a:lnTo>
                    <a:pt x="4061119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18081532" y="0"/>
              <a:ext cx="4026115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26115">
                  <a:moveTo>
                    <a:pt x="402611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4026115" y="5811977"/>
                  </a:lnTo>
                  <a:lnTo>
                    <a:pt x="4026115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0">
              <a:off x="0" y="0"/>
              <a:ext cx="395941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9410">
                  <a:moveTo>
                    <a:pt x="3959410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59410" y="5811977"/>
                  </a:lnTo>
                  <a:lnTo>
                    <a:pt x="395941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003902" y="0"/>
              <a:ext cx="395941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59410">
                  <a:moveTo>
                    <a:pt x="0" y="0"/>
                  </a:moveTo>
                  <a:lnTo>
                    <a:pt x="3959410" y="0"/>
                  </a:lnTo>
                  <a:lnTo>
                    <a:pt x="395941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139113" y="0"/>
              <a:ext cx="398847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88470">
                  <a:moveTo>
                    <a:pt x="0" y="0"/>
                  </a:moveTo>
                  <a:lnTo>
                    <a:pt x="3988469" y="0"/>
                  </a:lnTo>
                  <a:lnTo>
                    <a:pt x="398846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true" flipV="false" rot="0">
              <a:off x="6007804" y="0"/>
              <a:ext cx="398120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81205">
                  <a:moveTo>
                    <a:pt x="3981205" y="0"/>
                  </a:moveTo>
                  <a:lnTo>
                    <a:pt x="0" y="0"/>
                  </a:lnTo>
                  <a:lnTo>
                    <a:pt x="0" y="5811977"/>
                  </a:lnTo>
                  <a:lnTo>
                    <a:pt x="3981205" y="5811977"/>
                  </a:lnTo>
                  <a:lnTo>
                    <a:pt x="3981205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172074" y="0"/>
              <a:ext cx="386496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64965">
                  <a:moveTo>
                    <a:pt x="0" y="0"/>
                  </a:moveTo>
                  <a:lnTo>
                    <a:pt x="3864965" y="0"/>
                  </a:lnTo>
                  <a:lnTo>
                    <a:pt x="386496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1157655" y="3188288"/>
            <a:ext cx="20603311" cy="4827595"/>
            <a:chOff x="0" y="0"/>
            <a:chExt cx="27471081" cy="64367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624816"/>
              <a:ext cx="400299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02999">
                  <a:moveTo>
                    <a:pt x="0" y="0"/>
                  </a:moveTo>
                  <a:lnTo>
                    <a:pt x="4002999" y="0"/>
                  </a:lnTo>
                  <a:lnTo>
                    <a:pt x="400299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8134284" y="624816"/>
              <a:ext cx="405385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53854">
                  <a:moveTo>
                    <a:pt x="0" y="0"/>
                  </a:moveTo>
                  <a:lnTo>
                    <a:pt x="4053854" y="0"/>
                  </a:lnTo>
                  <a:lnTo>
                    <a:pt x="4053854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true" flipV="false" rot="0">
              <a:off x="10966795" y="0"/>
              <a:ext cx="4618399" cy="6436793"/>
            </a:xfrm>
            <a:custGeom>
              <a:avLst/>
              <a:gdLst/>
              <a:ahLst/>
              <a:cxnLst/>
              <a:rect r="r" b="b" t="t" l="l"/>
              <a:pathLst>
                <a:path h="6436793" w="4618399">
                  <a:moveTo>
                    <a:pt x="4618399" y="0"/>
                  </a:moveTo>
                  <a:lnTo>
                    <a:pt x="0" y="0"/>
                  </a:lnTo>
                  <a:lnTo>
                    <a:pt x="0" y="6436793"/>
                  </a:lnTo>
                  <a:lnTo>
                    <a:pt x="4618399" y="6436793"/>
                  </a:lnTo>
                  <a:lnTo>
                    <a:pt x="4618399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0036137" y="624816"/>
              <a:ext cx="6031297" cy="5811977"/>
            </a:xfrm>
            <a:custGeom>
              <a:avLst/>
              <a:gdLst/>
              <a:ahLst/>
              <a:cxnLst/>
              <a:rect r="r" b="b" t="t" l="l"/>
              <a:pathLst>
                <a:path h="5811977" w="6031297">
                  <a:moveTo>
                    <a:pt x="0" y="0"/>
                  </a:moveTo>
                  <a:lnTo>
                    <a:pt x="6031297" y="0"/>
                  </a:lnTo>
                  <a:lnTo>
                    <a:pt x="6031297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1927908" y="624816"/>
              <a:ext cx="5543174" cy="5811977"/>
            </a:xfrm>
            <a:custGeom>
              <a:avLst/>
              <a:gdLst/>
              <a:ahLst/>
              <a:cxnLst/>
              <a:rect r="r" b="b" t="t" l="l"/>
              <a:pathLst>
                <a:path h="5811977" w="5543174">
                  <a:moveTo>
                    <a:pt x="0" y="0"/>
                  </a:moveTo>
                  <a:lnTo>
                    <a:pt x="5543173" y="0"/>
                  </a:lnTo>
                  <a:lnTo>
                    <a:pt x="5543173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4363850" y="624816"/>
              <a:ext cx="4082914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82914">
                  <a:moveTo>
                    <a:pt x="0" y="0"/>
                  </a:moveTo>
                  <a:lnTo>
                    <a:pt x="4082915" y="0"/>
                  </a:lnTo>
                  <a:lnTo>
                    <a:pt x="408291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7225421" y="624816"/>
              <a:ext cx="4032059" cy="5811977"/>
            </a:xfrm>
            <a:custGeom>
              <a:avLst/>
              <a:gdLst/>
              <a:ahLst/>
              <a:cxnLst/>
              <a:rect r="r" b="b" t="t" l="l"/>
              <a:pathLst>
                <a:path h="5811977" w="4032059">
                  <a:moveTo>
                    <a:pt x="0" y="0"/>
                  </a:moveTo>
                  <a:lnTo>
                    <a:pt x="4032059" y="0"/>
                  </a:lnTo>
                  <a:lnTo>
                    <a:pt x="4032059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81656" y="624816"/>
              <a:ext cx="3966675" cy="5811977"/>
            </a:xfrm>
            <a:custGeom>
              <a:avLst/>
              <a:gdLst/>
              <a:ahLst/>
              <a:cxnLst/>
              <a:rect r="r" b="b" t="t" l="l"/>
              <a:pathLst>
                <a:path h="5811977" w="3966675">
                  <a:moveTo>
                    <a:pt x="0" y="0"/>
                  </a:moveTo>
                  <a:lnTo>
                    <a:pt x="3966675" y="0"/>
                  </a:lnTo>
                  <a:lnTo>
                    <a:pt x="3966675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526987" y="624816"/>
              <a:ext cx="3828640" cy="5811977"/>
            </a:xfrm>
            <a:custGeom>
              <a:avLst/>
              <a:gdLst/>
              <a:ahLst/>
              <a:cxnLst/>
              <a:rect r="r" b="b" t="t" l="l"/>
              <a:pathLst>
                <a:path h="5811977" w="3828640">
                  <a:moveTo>
                    <a:pt x="0" y="0"/>
                  </a:moveTo>
                  <a:lnTo>
                    <a:pt x="3828640" y="0"/>
                  </a:lnTo>
                  <a:lnTo>
                    <a:pt x="3828640" y="5811977"/>
                  </a:lnTo>
                  <a:lnTo>
                    <a:pt x="0" y="5811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-408810" y="6409697"/>
            <a:ext cx="19105619" cy="3877303"/>
            <a:chOff x="0" y="0"/>
            <a:chExt cx="3027951" cy="61449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027951" cy="614494"/>
            </a:xfrm>
            <a:custGeom>
              <a:avLst/>
              <a:gdLst/>
              <a:ahLst/>
              <a:cxnLst/>
              <a:rect r="r" b="b" t="t" l="l"/>
              <a:pathLst>
                <a:path h="614494" w="3027951">
                  <a:moveTo>
                    <a:pt x="0" y="0"/>
                  </a:moveTo>
                  <a:lnTo>
                    <a:pt x="3027951" y="0"/>
                  </a:lnTo>
                  <a:lnTo>
                    <a:pt x="3027951" y="614494"/>
                  </a:lnTo>
                  <a:lnTo>
                    <a:pt x="0" y="614494"/>
                  </a:lnTo>
                  <a:close/>
                </a:path>
              </a:pathLst>
            </a:custGeom>
            <a:solidFill>
              <a:srgbClr val="E3CE41"/>
            </a:solidFill>
            <a:ln w="85725" cap="sq">
              <a:solidFill>
                <a:srgbClr val="221E1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3027951" cy="681169"/>
            </a:xfrm>
            <a:prstGeom prst="rect">
              <a:avLst/>
            </a:prstGeom>
          </p:spPr>
          <p:txBody>
            <a:bodyPr anchor="ctr" rtlCol="false" tIns="26382" lIns="26382" bIns="26382" rIns="26382"/>
            <a:lstStyle/>
            <a:p>
              <a:pPr algn="ctr">
                <a:lnSpc>
                  <a:spcPts val="45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201246" y="5876839"/>
            <a:ext cx="9885507" cy="1065715"/>
            <a:chOff x="0" y="0"/>
            <a:chExt cx="13180676" cy="142095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171331" y="171331"/>
              <a:ext cx="13009345" cy="1249623"/>
              <a:chOff x="0" y="0"/>
              <a:chExt cx="30608066" cy="294008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68580" y="123317"/>
                <a:ext cx="30459095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30459095">
                    <a:moveTo>
                      <a:pt x="30354955" y="831469"/>
                    </a:moveTo>
                    <a:cubicBezTo>
                      <a:pt x="30391784" y="1258316"/>
                      <a:pt x="30400041" y="1636045"/>
                      <a:pt x="30378451" y="2064162"/>
                    </a:cubicBezTo>
                    <a:cubicBezTo>
                      <a:pt x="30459095" y="2905410"/>
                      <a:pt x="29310253" y="2533808"/>
                      <a:pt x="28812541" y="2604674"/>
                    </a:cubicBezTo>
                    <a:cubicBezTo>
                      <a:pt x="5818521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9061732" y="44196"/>
                      <a:pt x="25911910" y="0"/>
                      <a:pt x="28949956" y="24892"/>
                    </a:cubicBezTo>
                    <a:cubicBezTo>
                      <a:pt x="29531995" y="33909"/>
                      <a:pt x="30414263" y="4572"/>
                      <a:pt x="30354955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-204470" y="0"/>
                <a:ext cx="3099744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30997449">
                    <a:moveTo>
                      <a:pt x="29272280" y="0"/>
                    </a:moveTo>
                    <a:cubicBezTo>
                      <a:pt x="30000626" y="17272"/>
                      <a:pt x="30780659" y="12319"/>
                      <a:pt x="30769736" y="1020699"/>
                    </a:cubicBezTo>
                    <a:cubicBezTo>
                      <a:pt x="30756022" y="1458945"/>
                      <a:pt x="30997449" y="2661697"/>
                      <a:pt x="30463032" y="2814224"/>
                    </a:cubicBezTo>
                    <a:cubicBezTo>
                      <a:pt x="30036565" y="2967640"/>
                      <a:pt x="29422141" y="2858420"/>
                      <a:pt x="286549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3345665" y="6223"/>
                      <a:pt x="29272280" y="0"/>
                    </a:cubicBezTo>
                    <a:close/>
                    <a:moveTo>
                      <a:pt x="30580253" y="2155856"/>
                    </a:moveTo>
                    <a:cubicBezTo>
                      <a:pt x="30601083" y="1745773"/>
                      <a:pt x="30593207" y="1386078"/>
                      <a:pt x="30557647" y="977138"/>
                    </a:cubicBezTo>
                    <a:cubicBezTo>
                      <a:pt x="30614924" y="184912"/>
                      <a:pt x="29763770" y="213106"/>
                      <a:pt x="29202303" y="204470"/>
                    </a:cubicBezTo>
                    <a:cubicBezTo>
                      <a:pt x="25739930" y="180721"/>
                      <a:pt x="9484983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347487" y="2711735"/>
                      <a:pt x="29069589" y="2673635"/>
                    </a:cubicBezTo>
                    <a:cubicBezTo>
                      <a:pt x="29549776" y="2605817"/>
                      <a:pt x="30658103" y="2961798"/>
                      <a:pt x="30580253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13009345" cy="1249623"/>
              <a:chOff x="0" y="0"/>
              <a:chExt cx="30608066" cy="294008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68580" y="123317"/>
                <a:ext cx="30459095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30459095">
                    <a:moveTo>
                      <a:pt x="30354955" y="831469"/>
                    </a:moveTo>
                    <a:cubicBezTo>
                      <a:pt x="30391784" y="1258316"/>
                      <a:pt x="30400041" y="1636045"/>
                      <a:pt x="30378451" y="2064162"/>
                    </a:cubicBezTo>
                    <a:cubicBezTo>
                      <a:pt x="30459095" y="2905410"/>
                      <a:pt x="29310253" y="2533808"/>
                      <a:pt x="28812541" y="2604674"/>
                    </a:cubicBezTo>
                    <a:cubicBezTo>
                      <a:pt x="5818521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9061732" y="44196"/>
                      <a:pt x="25911910" y="0"/>
                      <a:pt x="28949956" y="24892"/>
                    </a:cubicBezTo>
                    <a:cubicBezTo>
                      <a:pt x="29531995" y="33909"/>
                      <a:pt x="30414263" y="4572"/>
                      <a:pt x="30354955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-204470" y="0"/>
                <a:ext cx="30997449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30997449">
                    <a:moveTo>
                      <a:pt x="29272280" y="0"/>
                    </a:moveTo>
                    <a:cubicBezTo>
                      <a:pt x="30000626" y="17272"/>
                      <a:pt x="30780659" y="12319"/>
                      <a:pt x="30769736" y="1020699"/>
                    </a:cubicBezTo>
                    <a:cubicBezTo>
                      <a:pt x="30756022" y="1458945"/>
                      <a:pt x="30997449" y="2661697"/>
                      <a:pt x="30463032" y="2814224"/>
                    </a:cubicBezTo>
                    <a:cubicBezTo>
                      <a:pt x="30036565" y="2967640"/>
                      <a:pt x="29422141" y="2858420"/>
                      <a:pt x="2865491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3345665" y="6223"/>
                      <a:pt x="29272280" y="0"/>
                    </a:cubicBezTo>
                    <a:close/>
                    <a:moveTo>
                      <a:pt x="30580253" y="2155856"/>
                    </a:moveTo>
                    <a:cubicBezTo>
                      <a:pt x="30601083" y="1745773"/>
                      <a:pt x="30593207" y="1386078"/>
                      <a:pt x="30557647" y="977138"/>
                    </a:cubicBezTo>
                    <a:cubicBezTo>
                      <a:pt x="30614924" y="184912"/>
                      <a:pt x="29763770" y="213106"/>
                      <a:pt x="29202303" y="204470"/>
                    </a:cubicBezTo>
                    <a:cubicBezTo>
                      <a:pt x="25739930" y="180721"/>
                      <a:pt x="9484983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347487" y="2711735"/>
                      <a:pt x="29069589" y="2673635"/>
                    </a:cubicBezTo>
                    <a:cubicBezTo>
                      <a:pt x="29549776" y="2605817"/>
                      <a:pt x="30658103" y="2961798"/>
                      <a:pt x="30580253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326976" y="134273"/>
              <a:ext cx="12355392" cy="844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6"/>
                </a:lnSpc>
                <a:spcBef>
                  <a:spcPct val="0"/>
                </a:spcBef>
              </a:pPr>
              <a:r>
                <a:rPr lang="en-US" sz="3790">
                  <a:solidFill>
                    <a:srgbClr val="221E1F"/>
                  </a:solidFill>
                  <a:latin typeface="Shantell Sans Bold"/>
                </a:rPr>
                <a:t>:)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17536" y="6893068"/>
            <a:ext cx="17852929" cy="294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0"/>
              </a:lnSpc>
              <a:spcBef>
                <a:spcPct val="0"/>
              </a:spcBef>
            </a:pPr>
            <a:r>
              <a:rPr lang="en-US" sz="16928">
                <a:solidFill>
                  <a:srgbClr val="E54628"/>
                </a:solidFill>
                <a:latin typeface="Kapsalon Condensed"/>
              </a:rPr>
              <a:t>Hvala na Pažnji!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8828" y="6980129"/>
            <a:ext cx="19445655" cy="4556343"/>
            <a:chOff x="0" y="0"/>
            <a:chExt cx="25927541" cy="6075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59660"/>
              <a:ext cx="3778080" cy="5485415"/>
            </a:xfrm>
            <a:custGeom>
              <a:avLst/>
              <a:gdLst/>
              <a:ahLst/>
              <a:cxnLst/>
              <a:rect r="r" b="b" t="t" l="l"/>
              <a:pathLst>
                <a:path h="5485415" w="3778080">
                  <a:moveTo>
                    <a:pt x="0" y="0"/>
                  </a:moveTo>
                  <a:lnTo>
                    <a:pt x="3778080" y="0"/>
                  </a:lnTo>
                  <a:lnTo>
                    <a:pt x="3778080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677236" y="159660"/>
              <a:ext cx="3826077" cy="5485415"/>
            </a:xfrm>
            <a:custGeom>
              <a:avLst/>
              <a:gdLst/>
              <a:ahLst/>
              <a:cxnLst/>
              <a:rect r="r" b="b" t="t" l="l"/>
              <a:pathLst>
                <a:path h="5485415" w="3826077">
                  <a:moveTo>
                    <a:pt x="0" y="0"/>
                  </a:moveTo>
                  <a:lnTo>
                    <a:pt x="3826077" y="0"/>
                  </a:lnTo>
                  <a:lnTo>
                    <a:pt x="3826077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10265055" y="0"/>
              <a:ext cx="4358901" cy="6075124"/>
            </a:xfrm>
            <a:custGeom>
              <a:avLst/>
              <a:gdLst/>
              <a:ahLst/>
              <a:cxnLst/>
              <a:rect r="r" b="b" t="t" l="l"/>
              <a:pathLst>
                <a:path h="6075124" w="4358901">
                  <a:moveTo>
                    <a:pt x="4358901" y="0"/>
                  </a:moveTo>
                  <a:lnTo>
                    <a:pt x="0" y="0"/>
                  </a:lnTo>
                  <a:lnTo>
                    <a:pt x="0" y="6075124"/>
                  </a:lnTo>
                  <a:lnTo>
                    <a:pt x="4358901" y="6075124"/>
                  </a:lnTo>
                  <a:lnTo>
                    <a:pt x="4358901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17939358" y="320254"/>
              <a:ext cx="5692412" cy="5485415"/>
            </a:xfrm>
            <a:custGeom>
              <a:avLst/>
              <a:gdLst/>
              <a:ahLst/>
              <a:cxnLst/>
              <a:rect r="r" b="b" t="t" l="l"/>
              <a:pathLst>
                <a:path h="5485415" w="5692412">
                  <a:moveTo>
                    <a:pt x="5692412" y="0"/>
                  </a:moveTo>
                  <a:lnTo>
                    <a:pt x="0" y="0"/>
                  </a:lnTo>
                  <a:lnTo>
                    <a:pt x="0" y="5485415"/>
                  </a:lnTo>
                  <a:lnTo>
                    <a:pt x="5692412" y="5485415"/>
                  </a:lnTo>
                  <a:lnTo>
                    <a:pt x="5692412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695826" y="159660"/>
              <a:ext cx="5231715" cy="5485415"/>
            </a:xfrm>
            <a:custGeom>
              <a:avLst/>
              <a:gdLst/>
              <a:ahLst/>
              <a:cxnLst/>
              <a:rect r="r" b="b" t="t" l="l"/>
              <a:pathLst>
                <a:path h="5485415" w="5231715">
                  <a:moveTo>
                    <a:pt x="0" y="0"/>
                  </a:moveTo>
                  <a:lnTo>
                    <a:pt x="5231715" y="0"/>
                  </a:lnTo>
                  <a:lnTo>
                    <a:pt x="5231715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56777" y="320254"/>
              <a:ext cx="3853504" cy="5485415"/>
            </a:xfrm>
            <a:custGeom>
              <a:avLst/>
              <a:gdLst/>
              <a:ahLst/>
              <a:cxnLst/>
              <a:rect r="r" b="b" t="t" l="l"/>
              <a:pathLst>
                <a:path h="5485415" w="3853504">
                  <a:moveTo>
                    <a:pt x="0" y="0"/>
                  </a:moveTo>
                  <a:lnTo>
                    <a:pt x="3853504" y="0"/>
                  </a:lnTo>
                  <a:lnTo>
                    <a:pt x="3853504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257562" y="159660"/>
              <a:ext cx="3805507" cy="5485415"/>
            </a:xfrm>
            <a:custGeom>
              <a:avLst/>
              <a:gdLst/>
              <a:ahLst/>
              <a:cxnLst/>
              <a:rect r="r" b="b" t="t" l="l"/>
              <a:pathLst>
                <a:path h="5485415" w="3805507">
                  <a:moveTo>
                    <a:pt x="0" y="0"/>
                  </a:moveTo>
                  <a:lnTo>
                    <a:pt x="3805507" y="0"/>
                  </a:lnTo>
                  <a:lnTo>
                    <a:pt x="3805507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25361" y="159660"/>
              <a:ext cx="3743796" cy="5485415"/>
            </a:xfrm>
            <a:custGeom>
              <a:avLst/>
              <a:gdLst/>
              <a:ahLst/>
              <a:cxnLst/>
              <a:rect r="r" b="b" t="t" l="l"/>
              <a:pathLst>
                <a:path h="5485415" w="3743796">
                  <a:moveTo>
                    <a:pt x="0" y="0"/>
                  </a:moveTo>
                  <a:lnTo>
                    <a:pt x="3743796" y="0"/>
                  </a:lnTo>
                  <a:lnTo>
                    <a:pt x="3743796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483138" y="70760"/>
              <a:ext cx="3613517" cy="5485415"/>
            </a:xfrm>
            <a:custGeom>
              <a:avLst/>
              <a:gdLst/>
              <a:ahLst/>
              <a:cxnLst/>
              <a:rect r="r" b="b" t="t" l="l"/>
              <a:pathLst>
                <a:path h="5485415" w="3613517">
                  <a:moveTo>
                    <a:pt x="0" y="0"/>
                  </a:moveTo>
                  <a:lnTo>
                    <a:pt x="3613517" y="0"/>
                  </a:lnTo>
                  <a:lnTo>
                    <a:pt x="3613517" y="5485415"/>
                  </a:lnTo>
                  <a:lnTo>
                    <a:pt x="0" y="548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786053"/>
            <a:ext cx="5465272" cy="929516"/>
            <a:chOff x="0" y="0"/>
            <a:chExt cx="7287030" cy="12393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Uvod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882521"/>
            <a:ext cx="12263030" cy="167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31"/>
              </a:lnSpc>
              <a:spcBef>
                <a:spcPct val="0"/>
              </a:spcBef>
            </a:pPr>
            <a:r>
              <a:rPr lang="en-US" sz="9665" spc="-202">
                <a:solidFill>
                  <a:srgbClr val="221E1F"/>
                </a:solidFill>
                <a:latin typeface="Kapsalon Condensed"/>
              </a:rPr>
              <a:t>Zašto je Jednakost bitna?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742741"/>
            <a:ext cx="12426316" cy="261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Žene su nedovoljno zastupljene u računarstvu - predstavljale su svega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25% radnika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ovog polja 2019. godine.</a:t>
            </a:r>
          </a:p>
          <a:p>
            <a:pPr algn="l">
              <a:lnSpc>
                <a:spcPts val="3484"/>
              </a:lnSpc>
            </a:pPr>
          </a:p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Ovo ne samo da ometa potencijal žena u ovom polju, već i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ograničava kreativnost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i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raznolikost mišljenja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 koja bi mogla pokrenuti još više inovacija.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038534" y="2329377"/>
            <a:ext cx="3602747" cy="4026665"/>
            <a:chOff x="0" y="0"/>
            <a:chExt cx="13626397" cy="152297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8580" y="123317"/>
              <a:ext cx="13477426" cy="15195077"/>
            </a:xfrm>
            <a:custGeom>
              <a:avLst/>
              <a:gdLst/>
              <a:ahLst/>
              <a:cxnLst/>
              <a:rect r="r" b="b" t="t" l="l"/>
              <a:pathLst>
                <a:path h="15195077" w="13477426">
                  <a:moveTo>
                    <a:pt x="13373285" y="831469"/>
                  </a:moveTo>
                  <a:cubicBezTo>
                    <a:pt x="13410115" y="1258316"/>
                    <a:pt x="13418370" y="13925711"/>
                    <a:pt x="13396781" y="14353829"/>
                  </a:cubicBezTo>
                  <a:cubicBezTo>
                    <a:pt x="13477426" y="15195077"/>
                    <a:pt x="12328583" y="14823475"/>
                    <a:pt x="11830870" y="14894340"/>
                  </a:cubicBezTo>
                  <a:cubicBezTo>
                    <a:pt x="3308191" y="14934091"/>
                    <a:pt x="1317244" y="14978033"/>
                    <a:pt x="696722" y="14923296"/>
                  </a:cubicBezTo>
                  <a:cubicBezTo>
                    <a:pt x="125730" y="14945521"/>
                    <a:pt x="49657" y="14757434"/>
                    <a:pt x="90424" y="14221621"/>
                  </a:cubicBezTo>
                  <a:cubicBezTo>
                    <a:pt x="88265" y="13995054"/>
                    <a:pt x="90297" y="12539394"/>
                    <a:pt x="95123" y="2657922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4501642" y="44196"/>
                    <a:pt x="10702242" y="0"/>
                    <a:pt x="11968285" y="24892"/>
                  </a:cubicBezTo>
                  <a:cubicBezTo>
                    <a:pt x="12550326" y="33909"/>
                    <a:pt x="13432594" y="4572"/>
                    <a:pt x="13373285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204470" y="0"/>
              <a:ext cx="14015779" cy="15267721"/>
            </a:xfrm>
            <a:custGeom>
              <a:avLst/>
              <a:gdLst/>
              <a:ahLst/>
              <a:cxnLst/>
              <a:rect r="r" b="b" t="t" l="l"/>
              <a:pathLst>
                <a:path h="15267721" w="14015779">
                  <a:moveTo>
                    <a:pt x="12290611" y="0"/>
                  </a:moveTo>
                  <a:cubicBezTo>
                    <a:pt x="13018955" y="17272"/>
                    <a:pt x="13798989" y="12319"/>
                    <a:pt x="13788067" y="1020699"/>
                  </a:cubicBezTo>
                  <a:cubicBezTo>
                    <a:pt x="13774352" y="4759754"/>
                    <a:pt x="14015779" y="14951363"/>
                    <a:pt x="13481362" y="15103890"/>
                  </a:cubicBezTo>
                  <a:cubicBezTo>
                    <a:pt x="13054896" y="15257306"/>
                    <a:pt x="12440470" y="15148086"/>
                    <a:pt x="11884195" y="15182630"/>
                  </a:cubicBezTo>
                  <a:cubicBezTo>
                    <a:pt x="2016760" y="15232796"/>
                    <a:pt x="1294511" y="15267721"/>
                    <a:pt x="590550" y="15153801"/>
                  </a:cubicBezTo>
                  <a:cubicBezTo>
                    <a:pt x="0" y="15033786"/>
                    <a:pt x="277749" y="1392240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6250634" y="6223"/>
                    <a:pt x="12290611" y="0"/>
                  </a:cubicBezTo>
                  <a:close/>
                  <a:moveTo>
                    <a:pt x="13598584" y="14445523"/>
                  </a:moveTo>
                  <a:cubicBezTo>
                    <a:pt x="13619412" y="14035439"/>
                    <a:pt x="13611537" y="1386078"/>
                    <a:pt x="13575978" y="977138"/>
                  </a:cubicBezTo>
                  <a:cubicBezTo>
                    <a:pt x="13633255" y="184912"/>
                    <a:pt x="12782101" y="213106"/>
                    <a:pt x="12220633" y="204470"/>
                  </a:cubicBezTo>
                  <a:cubicBezTo>
                    <a:pt x="10811528" y="180721"/>
                    <a:pt x="4829964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892091"/>
                  </a:cubicBezTo>
                  <a:cubicBezTo>
                    <a:pt x="434467" y="12357905"/>
                    <a:pt x="432562" y="14101860"/>
                    <a:pt x="434594" y="14318903"/>
                  </a:cubicBezTo>
                  <a:cubicBezTo>
                    <a:pt x="395224" y="14832237"/>
                    <a:pt x="468630" y="15012450"/>
                    <a:pt x="1019429" y="14990987"/>
                  </a:cubicBezTo>
                  <a:cubicBezTo>
                    <a:pt x="1617980" y="15043438"/>
                    <a:pt x="3675415" y="15001401"/>
                    <a:pt x="12087919" y="14963301"/>
                  </a:cubicBezTo>
                  <a:cubicBezTo>
                    <a:pt x="12568105" y="14895483"/>
                    <a:pt x="13676434" y="15251464"/>
                    <a:pt x="13598584" y="1444552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893610" y="2184452"/>
            <a:ext cx="3602747" cy="4026665"/>
            <a:chOff x="0" y="0"/>
            <a:chExt cx="13626397" cy="152297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8580" y="123317"/>
              <a:ext cx="13477426" cy="15195077"/>
            </a:xfrm>
            <a:custGeom>
              <a:avLst/>
              <a:gdLst/>
              <a:ahLst/>
              <a:cxnLst/>
              <a:rect r="r" b="b" t="t" l="l"/>
              <a:pathLst>
                <a:path h="15195077" w="13477426">
                  <a:moveTo>
                    <a:pt x="13373285" y="831469"/>
                  </a:moveTo>
                  <a:cubicBezTo>
                    <a:pt x="13410115" y="1258316"/>
                    <a:pt x="13418370" y="13925711"/>
                    <a:pt x="13396781" y="14353829"/>
                  </a:cubicBezTo>
                  <a:cubicBezTo>
                    <a:pt x="13477426" y="15195077"/>
                    <a:pt x="12328583" y="14823475"/>
                    <a:pt x="11830870" y="14894340"/>
                  </a:cubicBezTo>
                  <a:cubicBezTo>
                    <a:pt x="3308191" y="14934091"/>
                    <a:pt x="1317244" y="14978033"/>
                    <a:pt x="696722" y="14923296"/>
                  </a:cubicBezTo>
                  <a:cubicBezTo>
                    <a:pt x="125730" y="14945521"/>
                    <a:pt x="49657" y="14757434"/>
                    <a:pt x="90424" y="14221621"/>
                  </a:cubicBezTo>
                  <a:cubicBezTo>
                    <a:pt x="88265" y="13995054"/>
                    <a:pt x="90297" y="12539394"/>
                    <a:pt x="95123" y="2657922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4501642" y="44196"/>
                    <a:pt x="10702242" y="0"/>
                    <a:pt x="11968285" y="24892"/>
                  </a:cubicBezTo>
                  <a:cubicBezTo>
                    <a:pt x="12550326" y="33909"/>
                    <a:pt x="13432594" y="4572"/>
                    <a:pt x="13373285" y="831469"/>
                  </a:cubicBezTo>
                  <a:close/>
                </a:path>
              </a:pathLst>
            </a:custGeom>
            <a:solidFill>
              <a:srgbClr val="FFF0D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-204470" y="0"/>
              <a:ext cx="14015779" cy="15267721"/>
            </a:xfrm>
            <a:custGeom>
              <a:avLst/>
              <a:gdLst/>
              <a:ahLst/>
              <a:cxnLst/>
              <a:rect r="r" b="b" t="t" l="l"/>
              <a:pathLst>
                <a:path h="15267721" w="14015779">
                  <a:moveTo>
                    <a:pt x="12290611" y="0"/>
                  </a:moveTo>
                  <a:cubicBezTo>
                    <a:pt x="13018955" y="17272"/>
                    <a:pt x="13798989" y="12319"/>
                    <a:pt x="13788067" y="1020699"/>
                  </a:cubicBezTo>
                  <a:cubicBezTo>
                    <a:pt x="13774352" y="4759754"/>
                    <a:pt x="14015779" y="14951363"/>
                    <a:pt x="13481362" y="15103890"/>
                  </a:cubicBezTo>
                  <a:cubicBezTo>
                    <a:pt x="13054896" y="15257306"/>
                    <a:pt x="12440470" y="15148086"/>
                    <a:pt x="11884195" y="15182630"/>
                  </a:cubicBezTo>
                  <a:cubicBezTo>
                    <a:pt x="2016760" y="15232796"/>
                    <a:pt x="1294511" y="15267721"/>
                    <a:pt x="590550" y="15153801"/>
                  </a:cubicBezTo>
                  <a:cubicBezTo>
                    <a:pt x="0" y="15033786"/>
                    <a:pt x="277749" y="13922409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6250634" y="6223"/>
                    <a:pt x="12290611" y="0"/>
                  </a:cubicBezTo>
                  <a:close/>
                  <a:moveTo>
                    <a:pt x="13598584" y="14445523"/>
                  </a:moveTo>
                  <a:cubicBezTo>
                    <a:pt x="13619412" y="14035439"/>
                    <a:pt x="13611537" y="1386078"/>
                    <a:pt x="13575978" y="977138"/>
                  </a:cubicBezTo>
                  <a:cubicBezTo>
                    <a:pt x="13633255" y="184912"/>
                    <a:pt x="12782101" y="213106"/>
                    <a:pt x="12220633" y="204470"/>
                  </a:cubicBezTo>
                  <a:cubicBezTo>
                    <a:pt x="10811528" y="180721"/>
                    <a:pt x="4829964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892091"/>
                  </a:cubicBezTo>
                  <a:cubicBezTo>
                    <a:pt x="434467" y="12357905"/>
                    <a:pt x="432562" y="14101860"/>
                    <a:pt x="434594" y="14318903"/>
                  </a:cubicBezTo>
                  <a:cubicBezTo>
                    <a:pt x="395224" y="14832237"/>
                    <a:pt x="468630" y="15012450"/>
                    <a:pt x="1019429" y="14990987"/>
                  </a:cubicBezTo>
                  <a:cubicBezTo>
                    <a:pt x="1617980" y="15043438"/>
                    <a:pt x="3675415" y="15001401"/>
                    <a:pt x="12087919" y="14963301"/>
                  </a:cubicBezTo>
                  <a:cubicBezTo>
                    <a:pt x="12568105" y="14895483"/>
                    <a:pt x="13676434" y="15251464"/>
                    <a:pt x="13598584" y="14445523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923510">
            <a:off x="15020070" y="738920"/>
            <a:ext cx="1639675" cy="1829252"/>
          </a:xfrm>
          <a:custGeom>
            <a:avLst/>
            <a:gdLst/>
            <a:ahLst/>
            <a:cxnLst/>
            <a:rect r="r" b="b" t="t" l="l"/>
            <a:pathLst>
              <a:path h="1829252" w="1639675">
                <a:moveTo>
                  <a:pt x="0" y="0"/>
                </a:moveTo>
                <a:lnTo>
                  <a:pt x="1639675" y="0"/>
                </a:lnTo>
                <a:lnTo>
                  <a:pt x="1639675" y="1829252"/>
                </a:lnTo>
                <a:lnTo>
                  <a:pt x="0" y="18292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171698" y="2538912"/>
            <a:ext cx="304657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5"/>
              </a:lnSpc>
              <a:spcBef>
                <a:spcPct val="0"/>
              </a:spcBef>
            </a:pPr>
            <a:r>
              <a:rPr lang="en-US" sz="2939">
                <a:solidFill>
                  <a:srgbClr val="221E1F"/>
                </a:solidFill>
                <a:latin typeface="Shantell Sans Bold"/>
              </a:rPr>
              <a:t>Kroz godine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71698" y="3198698"/>
            <a:ext cx="3046570" cy="259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846">
                <a:solidFill>
                  <a:srgbClr val="221E1F"/>
                </a:solidFill>
                <a:latin typeface="Shantell Sans Bold"/>
              </a:rPr>
              <a:t>Sredinom 1980ih godina, procenat diplomiranih informatičarki u SAD bio je oko 50%</a:t>
            </a:r>
          </a:p>
          <a:p>
            <a:pPr algn="ctr">
              <a:lnSpc>
                <a:spcPts val="2584"/>
              </a:lnSpc>
            </a:pPr>
          </a:p>
          <a:p>
            <a:pPr algn="ctr">
              <a:lnSpc>
                <a:spcPts val="2584"/>
              </a:lnSpc>
            </a:pPr>
            <a:r>
              <a:rPr lang="en-US" sz="1846">
                <a:solidFill>
                  <a:srgbClr val="221E1F"/>
                </a:solidFill>
                <a:latin typeface="Shantell Sans Bold"/>
              </a:rPr>
              <a:t>2012. Taj procenat je bio 15%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364" y="786053"/>
            <a:ext cx="5465272" cy="929516"/>
            <a:chOff x="0" y="0"/>
            <a:chExt cx="7287030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Kratka istorija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576" y="4111688"/>
            <a:ext cx="5061433" cy="5299012"/>
            <a:chOff x="0" y="0"/>
            <a:chExt cx="6748577" cy="70653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1198" y="1737829"/>
              <a:ext cx="5202982" cy="4537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4"/>
                </a:lnSpc>
              </a:pPr>
              <a:r>
                <a:rPr lang="en-US" sz="2489">
                  <a:solidFill>
                    <a:srgbClr val="221E1F"/>
                  </a:solidFill>
                  <a:latin typeface="Shantell Sans Bold"/>
                </a:rPr>
                <a:t>Radila je sa Čarlsom Bebidžom na </a:t>
              </a:r>
              <a:r>
                <a:rPr lang="en-US" sz="2489">
                  <a:solidFill>
                    <a:srgbClr val="E54628"/>
                  </a:solidFill>
                  <a:latin typeface="Shantell Sans Bold"/>
                </a:rPr>
                <a:t>Analitičkoj mašini</a:t>
              </a:r>
              <a:r>
                <a:rPr lang="en-US" sz="2489">
                  <a:solidFill>
                    <a:srgbClr val="221E1F"/>
                  </a:solidFill>
                  <a:latin typeface="Shantell Sans Bold"/>
                </a:rPr>
                <a:t>. </a:t>
              </a:r>
            </a:p>
            <a:p>
              <a:pPr algn="ctr">
                <a:lnSpc>
                  <a:spcPts val="3484"/>
                </a:lnSpc>
              </a:pPr>
            </a:p>
            <a:p>
              <a:pPr algn="ctr" marL="0" indent="0" lvl="0">
                <a:lnSpc>
                  <a:spcPts val="3344"/>
                </a:lnSpc>
                <a:spcBef>
                  <a:spcPct val="0"/>
                </a:spcBef>
              </a:pPr>
              <a:r>
                <a:rPr lang="en-US" sz="2389">
                  <a:solidFill>
                    <a:srgbClr val="221E1F"/>
                  </a:solidFill>
                  <a:latin typeface="Shantell Sans Bold"/>
                </a:rPr>
                <a:t>U njenim beleškama nalazi se opis </a:t>
              </a:r>
              <a:r>
                <a:rPr lang="en-US" sz="2389">
                  <a:solidFill>
                    <a:srgbClr val="E54628"/>
                  </a:solidFill>
                  <a:latin typeface="Shantell Sans Bold"/>
                </a:rPr>
                <a:t>algoritma</a:t>
              </a:r>
              <a:r>
                <a:rPr lang="en-US" sz="2389">
                  <a:solidFill>
                    <a:srgbClr val="221E1F"/>
                  </a:solidFill>
                  <a:latin typeface="Shantell Sans Bold"/>
                </a:rPr>
                <a:t> za računanje Bernulijevih brojeva 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Prvi Programer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13284" y="4111688"/>
            <a:ext cx="5061433" cy="5299012"/>
            <a:chOff x="0" y="0"/>
            <a:chExt cx="6748577" cy="706535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71198" y="1737829"/>
              <a:ext cx="5202982" cy="4052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4"/>
                </a:lnSpc>
                <a:spcBef>
                  <a:spcPct val="0"/>
                </a:spcBef>
              </a:pPr>
              <a:r>
                <a:rPr lang="en-US" sz="2489">
                  <a:solidFill>
                    <a:srgbClr val="221E1F"/>
                  </a:solidFill>
                  <a:latin typeface="Shantell Sans Bold"/>
                </a:rPr>
                <a:t>Nakon njene smrti, pronađeni su tekstovi u kojima opisuje mašinu koja može biti isprogramirana da reši </a:t>
              </a:r>
              <a:r>
                <a:rPr lang="en-US" sz="2489">
                  <a:solidFill>
                    <a:srgbClr val="E54628"/>
                  </a:solidFill>
                  <a:latin typeface="Shantell Sans Bold"/>
                </a:rPr>
                <a:t>bilo koji problem</a:t>
              </a:r>
              <a:r>
                <a:rPr lang="en-US" sz="2489">
                  <a:solidFill>
                    <a:srgbClr val="221E1F"/>
                  </a:solidFill>
                  <a:latin typeface="Shantell Sans Bold"/>
                </a:rPr>
                <a:t>, ne samo računski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 Vizionarka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03391" y="4728845"/>
            <a:ext cx="4909033" cy="4681855"/>
            <a:chOff x="0" y="0"/>
            <a:chExt cx="18567061" cy="177078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18418090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18418090">
                  <a:moveTo>
                    <a:pt x="18313951" y="831469"/>
                  </a:moveTo>
                  <a:cubicBezTo>
                    <a:pt x="18350781" y="1258316"/>
                    <a:pt x="18359035" y="16403786"/>
                    <a:pt x="18337445" y="16831902"/>
                  </a:cubicBezTo>
                  <a:cubicBezTo>
                    <a:pt x="18418090" y="17673152"/>
                    <a:pt x="17269249" y="17301550"/>
                    <a:pt x="16771536" y="17372415"/>
                  </a:cubicBezTo>
                  <a:cubicBezTo>
                    <a:pt x="4038549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5828359" y="44196"/>
                    <a:pt x="15127359" y="0"/>
                    <a:pt x="16908950" y="24892"/>
                  </a:cubicBezTo>
                  <a:cubicBezTo>
                    <a:pt x="17490990" y="33909"/>
                    <a:pt x="18373260" y="4572"/>
                    <a:pt x="18313951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18956443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18956443">
                  <a:moveTo>
                    <a:pt x="17231276" y="0"/>
                  </a:moveTo>
                  <a:cubicBezTo>
                    <a:pt x="17959620" y="17272"/>
                    <a:pt x="18739655" y="12319"/>
                    <a:pt x="18728733" y="1020699"/>
                  </a:cubicBezTo>
                  <a:cubicBezTo>
                    <a:pt x="18715016" y="5425325"/>
                    <a:pt x="18956443" y="17429438"/>
                    <a:pt x="18422028" y="17581966"/>
                  </a:cubicBezTo>
                  <a:cubicBezTo>
                    <a:pt x="17995561" y="17735381"/>
                    <a:pt x="17381136" y="17626161"/>
                    <a:pt x="16763486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314870" y="6223"/>
                    <a:pt x="17231276" y="0"/>
                  </a:cubicBezTo>
                  <a:close/>
                  <a:moveTo>
                    <a:pt x="18539249" y="16923596"/>
                  </a:moveTo>
                  <a:cubicBezTo>
                    <a:pt x="18560077" y="16513515"/>
                    <a:pt x="18552203" y="1386078"/>
                    <a:pt x="18516642" y="977138"/>
                  </a:cubicBezTo>
                  <a:cubicBezTo>
                    <a:pt x="18573919" y="184912"/>
                    <a:pt x="17722765" y="213106"/>
                    <a:pt x="17161299" y="204470"/>
                  </a:cubicBezTo>
                  <a:cubicBezTo>
                    <a:pt x="15154813" y="180721"/>
                    <a:pt x="6184300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452830" y="17479476"/>
                    <a:pt x="17028584" y="17441376"/>
                  </a:cubicBezTo>
                  <a:cubicBezTo>
                    <a:pt x="17508770" y="17373558"/>
                    <a:pt x="18617100" y="17729540"/>
                    <a:pt x="18539249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350991" y="3754746"/>
            <a:ext cx="4909033" cy="5503554"/>
            <a:chOff x="0" y="0"/>
            <a:chExt cx="18567061" cy="2081567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18418090" cy="20781002"/>
            </a:xfrm>
            <a:custGeom>
              <a:avLst/>
              <a:gdLst/>
              <a:ahLst/>
              <a:cxnLst/>
              <a:rect r="r" b="b" t="t" l="l"/>
              <a:pathLst>
                <a:path h="20781002" w="18418090">
                  <a:moveTo>
                    <a:pt x="18313951" y="831469"/>
                  </a:moveTo>
                  <a:cubicBezTo>
                    <a:pt x="18350781" y="1258316"/>
                    <a:pt x="18359035" y="19511638"/>
                    <a:pt x="18337445" y="19939754"/>
                  </a:cubicBezTo>
                  <a:cubicBezTo>
                    <a:pt x="18418090" y="20781002"/>
                    <a:pt x="17269249" y="20409400"/>
                    <a:pt x="16771536" y="20480267"/>
                  </a:cubicBezTo>
                  <a:cubicBezTo>
                    <a:pt x="4038549" y="20520018"/>
                    <a:pt x="1317244" y="20563960"/>
                    <a:pt x="696722" y="20509222"/>
                  </a:cubicBezTo>
                  <a:cubicBezTo>
                    <a:pt x="125730" y="20531447"/>
                    <a:pt x="49657" y="20343361"/>
                    <a:pt x="90424" y="19807547"/>
                  </a:cubicBezTo>
                  <a:cubicBezTo>
                    <a:pt x="88265" y="19580979"/>
                    <a:pt x="90297" y="17564255"/>
                    <a:pt x="95123" y="3275832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5828359" y="44196"/>
                    <a:pt x="15127359" y="0"/>
                    <a:pt x="16908950" y="24892"/>
                  </a:cubicBezTo>
                  <a:cubicBezTo>
                    <a:pt x="17490990" y="33909"/>
                    <a:pt x="18373260" y="4572"/>
                    <a:pt x="18313951" y="831469"/>
                  </a:cubicBezTo>
                  <a:close/>
                </a:path>
              </a:pathLst>
            </a:custGeom>
            <a:solidFill>
              <a:srgbClr val="EBA226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18956443" cy="20853646"/>
            </a:xfrm>
            <a:custGeom>
              <a:avLst/>
              <a:gdLst/>
              <a:ahLst/>
              <a:cxnLst/>
              <a:rect r="r" b="b" t="t" l="l"/>
              <a:pathLst>
                <a:path h="20853646" w="18956443">
                  <a:moveTo>
                    <a:pt x="17231276" y="0"/>
                  </a:moveTo>
                  <a:cubicBezTo>
                    <a:pt x="17959620" y="17272"/>
                    <a:pt x="18739655" y="12319"/>
                    <a:pt x="18728733" y="1020699"/>
                  </a:cubicBezTo>
                  <a:cubicBezTo>
                    <a:pt x="18715016" y="6260045"/>
                    <a:pt x="18956443" y="20537289"/>
                    <a:pt x="18422028" y="20689816"/>
                  </a:cubicBezTo>
                  <a:cubicBezTo>
                    <a:pt x="17995561" y="20843233"/>
                    <a:pt x="17381136" y="20734013"/>
                    <a:pt x="16763486" y="20768557"/>
                  </a:cubicBezTo>
                  <a:cubicBezTo>
                    <a:pt x="2016760" y="20818721"/>
                    <a:pt x="1294511" y="20853646"/>
                    <a:pt x="590550" y="20739728"/>
                  </a:cubicBezTo>
                  <a:cubicBezTo>
                    <a:pt x="0" y="20619713"/>
                    <a:pt x="277749" y="19508336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314870" y="6223"/>
                    <a:pt x="17231276" y="0"/>
                  </a:cubicBezTo>
                  <a:close/>
                  <a:moveTo>
                    <a:pt x="18539249" y="20031449"/>
                  </a:moveTo>
                  <a:cubicBezTo>
                    <a:pt x="18560077" y="19621365"/>
                    <a:pt x="18552203" y="1386078"/>
                    <a:pt x="18516642" y="977138"/>
                  </a:cubicBezTo>
                  <a:cubicBezTo>
                    <a:pt x="18573919" y="184912"/>
                    <a:pt x="17722765" y="213106"/>
                    <a:pt x="17161299" y="204470"/>
                  </a:cubicBezTo>
                  <a:cubicBezTo>
                    <a:pt x="15154813" y="180721"/>
                    <a:pt x="6184300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559439"/>
                  </a:cubicBezTo>
                  <a:cubicBezTo>
                    <a:pt x="434467" y="17246828"/>
                    <a:pt x="432562" y="19687787"/>
                    <a:pt x="434594" y="19904830"/>
                  </a:cubicBezTo>
                  <a:cubicBezTo>
                    <a:pt x="395224" y="20418163"/>
                    <a:pt x="468630" y="20598377"/>
                    <a:pt x="1019429" y="20576913"/>
                  </a:cubicBezTo>
                  <a:cubicBezTo>
                    <a:pt x="1617980" y="20629364"/>
                    <a:pt x="4452830" y="20587328"/>
                    <a:pt x="17028584" y="20549228"/>
                  </a:cubicBezTo>
                  <a:cubicBezTo>
                    <a:pt x="17508770" y="20481410"/>
                    <a:pt x="18617100" y="20837390"/>
                    <a:pt x="18539249" y="2003144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2676431" y="3985272"/>
            <a:ext cx="4258154" cy="5016632"/>
          </a:xfrm>
          <a:custGeom>
            <a:avLst/>
            <a:gdLst/>
            <a:ahLst/>
            <a:cxnLst/>
            <a:rect r="r" b="b" t="t" l="l"/>
            <a:pathLst>
              <a:path h="5016632" w="4258154">
                <a:moveTo>
                  <a:pt x="0" y="0"/>
                </a:moveTo>
                <a:lnTo>
                  <a:pt x="4258154" y="0"/>
                </a:lnTo>
                <a:lnTo>
                  <a:pt x="4258154" y="5016632"/>
                </a:lnTo>
                <a:lnTo>
                  <a:pt x="0" y="501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15" r="0" b="-12294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59299" y="1674204"/>
            <a:ext cx="16969402" cy="22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20"/>
              </a:lnSpc>
              <a:spcBef>
                <a:spcPct val="0"/>
              </a:spcBef>
            </a:pPr>
            <a:r>
              <a:rPr lang="en-US" sz="12657">
                <a:solidFill>
                  <a:srgbClr val="E54628"/>
                </a:solidFill>
                <a:latin typeface="Kapsalon Condensed"/>
              </a:rPr>
              <a:t>Ada Lavlejs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364" y="786053"/>
            <a:ext cx="5465272" cy="929516"/>
            <a:chOff x="0" y="0"/>
            <a:chExt cx="7287030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Kratka istorija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576" y="4111688"/>
            <a:ext cx="5061433" cy="5299012"/>
            <a:chOff x="0" y="0"/>
            <a:chExt cx="6748577" cy="70653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1198" y="1737829"/>
              <a:ext cx="5202982" cy="3617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Ketlin Antoneli</a:t>
              </a:r>
            </a:p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Džin Bartik</a:t>
              </a:r>
            </a:p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Beti Holberton</a:t>
              </a:r>
            </a:p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Merilin Meltzer</a:t>
              </a:r>
            </a:p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Fransis Spens</a:t>
              </a:r>
            </a:p>
            <a:p>
              <a:pPr algn="just" marL="558997" indent="-279499" lvl="1">
                <a:lnSpc>
                  <a:spcPts val="3624"/>
                </a:lnSpc>
                <a:buFont typeface="Arial"/>
                <a:buChar char="•"/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Rut Tejtelbaum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6 matematičarki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13284" y="4111688"/>
            <a:ext cx="5061433" cy="5299012"/>
            <a:chOff x="0" y="0"/>
            <a:chExt cx="6748577" cy="706535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71198" y="1737829"/>
              <a:ext cx="5202982" cy="300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Bio je prvi 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elektronski računar za opštu namenu</a:t>
              </a: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, napravljen tokom Drugog Svetskog rata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ENIAC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98203" y="4728845"/>
            <a:ext cx="5125310" cy="4681855"/>
            <a:chOff x="0" y="0"/>
            <a:chExt cx="19385068" cy="177078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19236097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19236097">
                  <a:moveTo>
                    <a:pt x="19131957" y="831469"/>
                  </a:moveTo>
                  <a:cubicBezTo>
                    <a:pt x="19168787" y="1258316"/>
                    <a:pt x="19177042" y="16403786"/>
                    <a:pt x="19155451" y="16831902"/>
                  </a:cubicBezTo>
                  <a:cubicBezTo>
                    <a:pt x="19236097" y="17673152"/>
                    <a:pt x="18087254" y="17301550"/>
                    <a:pt x="17589542" y="17372415"/>
                  </a:cubicBezTo>
                  <a:cubicBezTo>
                    <a:pt x="4159472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048018" y="44196"/>
                    <a:pt x="15860007" y="0"/>
                    <a:pt x="17726955" y="24892"/>
                  </a:cubicBezTo>
                  <a:cubicBezTo>
                    <a:pt x="18308997" y="33909"/>
                    <a:pt x="19191266" y="4572"/>
                    <a:pt x="1913195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19774449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19774449">
                  <a:moveTo>
                    <a:pt x="18049282" y="0"/>
                  </a:moveTo>
                  <a:cubicBezTo>
                    <a:pt x="18777626" y="17272"/>
                    <a:pt x="19557661" y="12319"/>
                    <a:pt x="19546739" y="1020699"/>
                  </a:cubicBezTo>
                  <a:cubicBezTo>
                    <a:pt x="19533024" y="5425325"/>
                    <a:pt x="19774449" y="17429438"/>
                    <a:pt x="19240034" y="17581966"/>
                  </a:cubicBezTo>
                  <a:cubicBezTo>
                    <a:pt x="18813568" y="17735381"/>
                    <a:pt x="18199142" y="17626161"/>
                    <a:pt x="17571329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656637" y="6223"/>
                    <a:pt x="18049282" y="0"/>
                  </a:cubicBezTo>
                  <a:close/>
                  <a:moveTo>
                    <a:pt x="19357254" y="16923596"/>
                  </a:moveTo>
                  <a:cubicBezTo>
                    <a:pt x="19378083" y="16513515"/>
                    <a:pt x="19370209" y="1386078"/>
                    <a:pt x="19334650" y="977138"/>
                  </a:cubicBezTo>
                  <a:cubicBezTo>
                    <a:pt x="19391927" y="184912"/>
                    <a:pt x="18540772" y="213106"/>
                    <a:pt x="17979304" y="204470"/>
                  </a:cubicBezTo>
                  <a:cubicBezTo>
                    <a:pt x="15873914" y="180721"/>
                    <a:pt x="6408532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581544" y="17479476"/>
                    <a:pt x="17846590" y="17441376"/>
                  </a:cubicBezTo>
                  <a:cubicBezTo>
                    <a:pt x="18326776" y="17373558"/>
                    <a:pt x="19435105" y="17729540"/>
                    <a:pt x="19357254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158911" y="4576445"/>
            <a:ext cx="5345867" cy="4681855"/>
            <a:chOff x="0" y="0"/>
            <a:chExt cx="20219267" cy="177078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20070296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20070296">
                  <a:moveTo>
                    <a:pt x="19966157" y="831469"/>
                  </a:moveTo>
                  <a:cubicBezTo>
                    <a:pt x="20002986" y="1258316"/>
                    <a:pt x="20011241" y="16403786"/>
                    <a:pt x="19989651" y="16831902"/>
                  </a:cubicBezTo>
                  <a:cubicBezTo>
                    <a:pt x="20070296" y="17673152"/>
                    <a:pt x="18921455" y="17301550"/>
                    <a:pt x="18423741" y="17372415"/>
                  </a:cubicBezTo>
                  <a:cubicBezTo>
                    <a:pt x="4282788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72026" y="44196"/>
                    <a:pt x="16607160" y="0"/>
                    <a:pt x="18561156" y="24892"/>
                  </a:cubicBezTo>
                  <a:cubicBezTo>
                    <a:pt x="19143196" y="33909"/>
                    <a:pt x="20025465" y="4572"/>
                    <a:pt x="19966157" y="831469"/>
                  </a:cubicBezTo>
                  <a:close/>
                </a:path>
              </a:pathLst>
            </a:custGeom>
            <a:solidFill>
              <a:srgbClr val="EBA226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20608650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20608650">
                  <a:moveTo>
                    <a:pt x="18883482" y="0"/>
                  </a:moveTo>
                  <a:cubicBezTo>
                    <a:pt x="19611826" y="17272"/>
                    <a:pt x="20391859" y="12319"/>
                    <a:pt x="20380938" y="1020699"/>
                  </a:cubicBezTo>
                  <a:cubicBezTo>
                    <a:pt x="20367222" y="5425325"/>
                    <a:pt x="20608649" y="17429438"/>
                    <a:pt x="20074234" y="17581966"/>
                  </a:cubicBezTo>
                  <a:cubicBezTo>
                    <a:pt x="19647767" y="17735381"/>
                    <a:pt x="19033341" y="17626161"/>
                    <a:pt x="18395166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05170" y="6223"/>
                    <a:pt x="18883482" y="0"/>
                  </a:cubicBezTo>
                  <a:close/>
                  <a:moveTo>
                    <a:pt x="20191455" y="16923596"/>
                  </a:moveTo>
                  <a:cubicBezTo>
                    <a:pt x="20212283" y="16513515"/>
                    <a:pt x="20204409" y="1386078"/>
                    <a:pt x="20168848" y="977138"/>
                  </a:cubicBezTo>
                  <a:cubicBezTo>
                    <a:pt x="20226125" y="184912"/>
                    <a:pt x="19374971" y="213106"/>
                    <a:pt x="18813505" y="204470"/>
                  </a:cubicBezTo>
                  <a:cubicBezTo>
                    <a:pt x="16607249" y="180721"/>
                    <a:pt x="663720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712806" y="17479476"/>
                    <a:pt x="18680789" y="17441376"/>
                  </a:cubicBezTo>
                  <a:cubicBezTo>
                    <a:pt x="19160976" y="17373558"/>
                    <a:pt x="20269306" y="17729540"/>
                    <a:pt x="20191455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2328284" y="5272035"/>
            <a:ext cx="5007121" cy="3338080"/>
          </a:xfrm>
          <a:custGeom>
            <a:avLst/>
            <a:gdLst/>
            <a:ahLst/>
            <a:cxnLst/>
            <a:rect r="r" b="b" t="t" l="l"/>
            <a:pathLst>
              <a:path h="3338080" w="5007121">
                <a:moveTo>
                  <a:pt x="0" y="0"/>
                </a:moveTo>
                <a:lnTo>
                  <a:pt x="5007121" y="0"/>
                </a:lnTo>
                <a:lnTo>
                  <a:pt x="5007121" y="3338081"/>
                </a:lnTo>
                <a:lnTo>
                  <a:pt x="0" y="333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59299" y="1674204"/>
            <a:ext cx="16969402" cy="22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20"/>
              </a:lnSpc>
              <a:spcBef>
                <a:spcPct val="0"/>
              </a:spcBef>
            </a:pPr>
            <a:r>
              <a:rPr lang="en-US" sz="12657">
                <a:solidFill>
                  <a:srgbClr val="E54628"/>
                </a:solidFill>
                <a:latin typeface="Kapsalon Condensed"/>
              </a:rPr>
              <a:t>KREACIJA ENIAC-a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364" y="786053"/>
            <a:ext cx="5465272" cy="929516"/>
            <a:chOff x="0" y="0"/>
            <a:chExt cx="7287030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Kratka istorija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576" y="4111688"/>
            <a:ext cx="5061433" cy="5299012"/>
            <a:chOff x="0" y="0"/>
            <a:chExt cx="6748577" cy="70653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1198" y="1737829"/>
              <a:ext cx="5202982" cy="4227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Predložila je da počnemo da pišemo programe na Engleskom umesto mašinskom kodu, i doprinela prvom 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kompilatoru za COBOL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Prvi Kompilator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13284" y="4111688"/>
            <a:ext cx="5061433" cy="5299012"/>
            <a:chOff x="0" y="0"/>
            <a:chExt cx="6748577" cy="706535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71198" y="1737829"/>
              <a:ext cx="5202982" cy="3617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Pronašla je moljca koji je izazvao spoj u računaru - po tome su “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bag</a:t>
              </a: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” i “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debagovanje</a:t>
              </a: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” dobili ime!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Prvi “Bag”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98203" y="4728845"/>
            <a:ext cx="5125310" cy="4681855"/>
            <a:chOff x="0" y="0"/>
            <a:chExt cx="19385068" cy="177078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19236097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19236097">
                  <a:moveTo>
                    <a:pt x="19131957" y="831469"/>
                  </a:moveTo>
                  <a:cubicBezTo>
                    <a:pt x="19168787" y="1258316"/>
                    <a:pt x="19177042" y="16403786"/>
                    <a:pt x="19155451" y="16831902"/>
                  </a:cubicBezTo>
                  <a:cubicBezTo>
                    <a:pt x="19236097" y="17673152"/>
                    <a:pt x="18087254" y="17301550"/>
                    <a:pt x="17589542" y="17372415"/>
                  </a:cubicBezTo>
                  <a:cubicBezTo>
                    <a:pt x="4159472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048018" y="44196"/>
                    <a:pt x="15860007" y="0"/>
                    <a:pt x="17726955" y="24892"/>
                  </a:cubicBezTo>
                  <a:cubicBezTo>
                    <a:pt x="18308997" y="33909"/>
                    <a:pt x="19191266" y="4572"/>
                    <a:pt x="1913195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19774449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19774449">
                  <a:moveTo>
                    <a:pt x="18049282" y="0"/>
                  </a:moveTo>
                  <a:cubicBezTo>
                    <a:pt x="18777626" y="17272"/>
                    <a:pt x="19557661" y="12319"/>
                    <a:pt x="19546739" y="1020699"/>
                  </a:cubicBezTo>
                  <a:cubicBezTo>
                    <a:pt x="19533024" y="5425325"/>
                    <a:pt x="19774449" y="17429438"/>
                    <a:pt x="19240034" y="17581966"/>
                  </a:cubicBezTo>
                  <a:cubicBezTo>
                    <a:pt x="18813568" y="17735381"/>
                    <a:pt x="18199142" y="17626161"/>
                    <a:pt x="17571329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656637" y="6223"/>
                    <a:pt x="18049282" y="0"/>
                  </a:cubicBezTo>
                  <a:close/>
                  <a:moveTo>
                    <a:pt x="19357254" y="16923596"/>
                  </a:moveTo>
                  <a:cubicBezTo>
                    <a:pt x="19378083" y="16513515"/>
                    <a:pt x="19370209" y="1386078"/>
                    <a:pt x="19334650" y="977138"/>
                  </a:cubicBezTo>
                  <a:cubicBezTo>
                    <a:pt x="19391927" y="184912"/>
                    <a:pt x="18540772" y="213106"/>
                    <a:pt x="17979304" y="204470"/>
                  </a:cubicBezTo>
                  <a:cubicBezTo>
                    <a:pt x="15873914" y="180721"/>
                    <a:pt x="6408532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581544" y="17479476"/>
                    <a:pt x="17846590" y="17441376"/>
                  </a:cubicBezTo>
                  <a:cubicBezTo>
                    <a:pt x="18326776" y="17373558"/>
                    <a:pt x="19435105" y="17729540"/>
                    <a:pt x="19357254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158911" y="4576445"/>
            <a:ext cx="5345867" cy="4681855"/>
            <a:chOff x="0" y="0"/>
            <a:chExt cx="20219267" cy="177078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20070296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20070296">
                  <a:moveTo>
                    <a:pt x="19966157" y="831469"/>
                  </a:moveTo>
                  <a:cubicBezTo>
                    <a:pt x="20002986" y="1258316"/>
                    <a:pt x="20011241" y="16403786"/>
                    <a:pt x="19989651" y="16831902"/>
                  </a:cubicBezTo>
                  <a:cubicBezTo>
                    <a:pt x="20070296" y="17673152"/>
                    <a:pt x="18921455" y="17301550"/>
                    <a:pt x="18423741" y="17372415"/>
                  </a:cubicBezTo>
                  <a:cubicBezTo>
                    <a:pt x="4282788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72026" y="44196"/>
                    <a:pt x="16607160" y="0"/>
                    <a:pt x="18561156" y="24892"/>
                  </a:cubicBezTo>
                  <a:cubicBezTo>
                    <a:pt x="19143196" y="33909"/>
                    <a:pt x="20025465" y="4572"/>
                    <a:pt x="19966157" y="831469"/>
                  </a:cubicBezTo>
                  <a:close/>
                </a:path>
              </a:pathLst>
            </a:custGeom>
            <a:solidFill>
              <a:srgbClr val="EBA226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20608650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20608650">
                  <a:moveTo>
                    <a:pt x="18883482" y="0"/>
                  </a:moveTo>
                  <a:cubicBezTo>
                    <a:pt x="19611826" y="17272"/>
                    <a:pt x="20391859" y="12319"/>
                    <a:pt x="20380938" y="1020699"/>
                  </a:cubicBezTo>
                  <a:cubicBezTo>
                    <a:pt x="20367222" y="5425325"/>
                    <a:pt x="20608649" y="17429438"/>
                    <a:pt x="20074234" y="17581966"/>
                  </a:cubicBezTo>
                  <a:cubicBezTo>
                    <a:pt x="19647767" y="17735381"/>
                    <a:pt x="19033341" y="17626161"/>
                    <a:pt x="18395166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05170" y="6223"/>
                    <a:pt x="18883482" y="0"/>
                  </a:cubicBezTo>
                  <a:close/>
                  <a:moveTo>
                    <a:pt x="20191455" y="16923596"/>
                  </a:moveTo>
                  <a:cubicBezTo>
                    <a:pt x="20212283" y="16513515"/>
                    <a:pt x="20204409" y="1386078"/>
                    <a:pt x="20168848" y="977138"/>
                  </a:cubicBezTo>
                  <a:cubicBezTo>
                    <a:pt x="20226125" y="184912"/>
                    <a:pt x="19374971" y="213106"/>
                    <a:pt x="18813505" y="204470"/>
                  </a:cubicBezTo>
                  <a:cubicBezTo>
                    <a:pt x="16607249" y="180721"/>
                    <a:pt x="663720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712806" y="17479476"/>
                    <a:pt x="18680789" y="17441376"/>
                  </a:cubicBezTo>
                  <a:cubicBezTo>
                    <a:pt x="19160976" y="17373558"/>
                    <a:pt x="20269306" y="17729540"/>
                    <a:pt x="20191455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2674199" y="4786962"/>
            <a:ext cx="4315291" cy="4260822"/>
          </a:xfrm>
          <a:custGeom>
            <a:avLst/>
            <a:gdLst/>
            <a:ahLst/>
            <a:cxnLst/>
            <a:rect r="r" b="b" t="t" l="l"/>
            <a:pathLst>
              <a:path h="4260822" w="4315291">
                <a:moveTo>
                  <a:pt x="0" y="0"/>
                </a:moveTo>
                <a:lnTo>
                  <a:pt x="4315291" y="0"/>
                </a:lnTo>
                <a:lnTo>
                  <a:pt x="4315291" y="4260822"/>
                </a:lnTo>
                <a:lnTo>
                  <a:pt x="0" y="426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54" r="0" b="-30859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59299" y="1674204"/>
            <a:ext cx="16969402" cy="22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20"/>
              </a:lnSpc>
              <a:spcBef>
                <a:spcPct val="0"/>
              </a:spcBef>
            </a:pPr>
            <a:r>
              <a:rPr lang="en-US" sz="12657">
                <a:solidFill>
                  <a:srgbClr val="E54628"/>
                </a:solidFill>
                <a:latin typeface="Kapsalon Condensed"/>
              </a:rPr>
              <a:t>Grejs Hoper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364" y="786053"/>
            <a:ext cx="5465272" cy="929516"/>
            <a:chOff x="0" y="0"/>
            <a:chExt cx="7287030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Kratka istorija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576" y="4111688"/>
            <a:ext cx="5061433" cy="5299012"/>
            <a:chOff x="0" y="0"/>
            <a:chExt cx="6748577" cy="70653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1198" y="1737829"/>
              <a:ext cx="5202982" cy="4836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Jedna od prvih žena koje su dobile 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doktorat </a:t>
              </a: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sa polja računarskih nauka i informatike, kao i prva osoba koja je postigla to na svom univerzitetu (UWM)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Prvi Doktor RN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13284" y="4111688"/>
            <a:ext cx="5061433" cy="5299012"/>
            <a:chOff x="0" y="0"/>
            <a:chExt cx="6748577" cy="706535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03200" y="822877"/>
              <a:ext cx="6545377" cy="6242473"/>
              <a:chOff x="0" y="0"/>
              <a:chExt cx="18567061" cy="1770782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619677"/>
              <a:ext cx="6545377" cy="6242473"/>
              <a:chOff x="0" y="0"/>
              <a:chExt cx="18567061" cy="1770782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8580" y="123317"/>
                <a:ext cx="18418090" cy="17673152"/>
              </a:xfrm>
              <a:custGeom>
                <a:avLst/>
                <a:gdLst/>
                <a:ahLst/>
                <a:cxnLst/>
                <a:rect r="r" b="b" t="t" l="l"/>
                <a:pathLst>
                  <a:path h="17673152" w="18418090">
                    <a:moveTo>
                      <a:pt x="18313951" y="831469"/>
                    </a:moveTo>
                    <a:cubicBezTo>
                      <a:pt x="18350781" y="1258316"/>
                      <a:pt x="18359035" y="16403786"/>
                      <a:pt x="18337445" y="16831902"/>
                    </a:cubicBezTo>
                    <a:cubicBezTo>
                      <a:pt x="18418090" y="17673152"/>
                      <a:pt x="17269249" y="17301550"/>
                      <a:pt x="16771536" y="17372415"/>
                    </a:cubicBezTo>
                    <a:cubicBezTo>
                      <a:pt x="4038549" y="17412166"/>
                      <a:pt x="1317244" y="17456108"/>
                      <a:pt x="696722" y="17401371"/>
                    </a:cubicBezTo>
                    <a:cubicBezTo>
                      <a:pt x="125730" y="17423596"/>
                      <a:pt x="49657" y="17235509"/>
                      <a:pt x="90424" y="16699696"/>
                    </a:cubicBezTo>
                    <a:cubicBezTo>
                      <a:pt x="88265" y="16473127"/>
                      <a:pt x="90297" y="14768565"/>
                      <a:pt x="95123" y="293204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5828359" y="44196"/>
                      <a:pt x="15127359" y="0"/>
                      <a:pt x="16908950" y="24892"/>
                    </a:cubicBezTo>
                    <a:cubicBezTo>
                      <a:pt x="17490990" y="33909"/>
                      <a:pt x="18373260" y="4572"/>
                      <a:pt x="18313951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-204470" y="0"/>
                <a:ext cx="18956443" cy="17745794"/>
              </a:xfrm>
              <a:custGeom>
                <a:avLst/>
                <a:gdLst/>
                <a:ahLst/>
                <a:cxnLst/>
                <a:rect r="r" b="b" t="t" l="l"/>
                <a:pathLst>
                  <a:path h="17745794" w="18956443">
                    <a:moveTo>
                      <a:pt x="17231276" y="0"/>
                    </a:moveTo>
                    <a:cubicBezTo>
                      <a:pt x="17959620" y="17272"/>
                      <a:pt x="18739655" y="12319"/>
                      <a:pt x="18728733" y="1020699"/>
                    </a:cubicBezTo>
                    <a:cubicBezTo>
                      <a:pt x="18715016" y="5425325"/>
                      <a:pt x="18956443" y="17429438"/>
                      <a:pt x="18422028" y="17581966"/>
                    </a:cubicBezTo>
                    <a:cubicBezTo>
                      <a:pt x="17995561" y="17735381"/>
                      <a:pt x="17381136" y="17626161"/>
                      <a:pt x="16763486" y="17660705"/>
                    </a:cubicBezTo>
                    <a:cubicBezTo>
                      <a:pt x="2016760" y="17710869"/>
                      <a:pt x="1294511" y="17745794"/>
                      <a:pt x="590550" y="17631876"/>
                    </a:cubicBezTo>
                    <a:cubicBezTo>
                      <a:pt x="0" y="17511861"/>
                      <a:pt x="277749" y="16400484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314870" y="6223"/>
                      <a:pt x="17231276" y="0"/>
                    </a:cubicBezTo>
                    <a:close/>
                    <a:moveTo>
                      <a:pt x="18539249" y="16923596"/>
                    </a:moveTo>
                    <a:cubicBezTo>
                      <a:pt x="18560077" y="16513515"/>
                      <a:pt x="18552203" y="1386078"/>
                      <a:pt x="18516642" y="977138"/>
                    </a:cubicBezTo>
                    <a:cubicBezTo>
                      <a:pt x="18573919" y="184912"/>
                      <a:pt x="17722765" y="213106"/>
                      <a:pt x="17161299" y="204470"/>
                    </a:cubicBezTo>
                    <a:cubicBezTo>
                      <a:pt x="15154813" y="180721"/>
                      <a:pt x="618430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3188145"/>
                    </a:cubicBezTo>
                    <a:cubicBezTo>
                      <a:pt x="434467" y="14526769"/>
                      <a:pt x="432562" y="16579935"/>
                      <a:pt x="434594" y="16796978"/>
                    </a:cubicBezTo>
                    <a:cubicBezTo>
                      <a:pt x="395224" y="17310312"/>
                      <a:pt x="468630" y="17490525"/>
                      <a:pt x="1019429" y="17469062"/>
                    </a:cubicBezTo>
                    <a:cubicBezTo>
                      <a:pt x="1617980" y="17521513"/>
                      <a:pt x="4452830" y="17479476"/>
                      <a:pt x="17028584" y="17441376"/>
                    </a:cubicBezTo>
                    <a:cubicBezTo>
                      <a:pt x="17508770" y="17373558"/>
                      <a:pt x="18617100" y="17729540"/>
                      <a:pt x="18539249" y="1692359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71198" y="1737829"/>
              <a:ext cx="5202982" cy="1179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Učestvovala je u razvoju </a:t>
              </a:r>
              <a:r>
                <a:rPr lang="en-US" sz="2589">
                  <a:solidFill>
                    <a:srgbClr val="E54628"/>
                  </a:solidFill>
                  <a:latin typeface="Shantell Sans Bold"/>
                </a:rPr>
                <a:t>BASIC </a:t>
              </a:r>
              <a:r>
                <a:rPr lang="en-US" sz="2589">
                  <a:solidFill>
                    <a:srgbClr val="221E1F"/>
                  </a:solidFill>
                  <a:latin typeface="Shantell Sans Bold"/>
                </a:rPr>
                <a:t>jezika 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536770" y="149435"/>
              <a:ext cx="5544862" cy="1089920"/>
              <a:chOff x="0" y="0"/>
              <a:chExt cx="14957383" cy="29400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463745" y="0"/>
              <a:ext cx="5544862" cy="1089920"/>
              <a:chOff x="0" y="0"/>
              <a:chExt cx="14957383" cy="294008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8580" y="123317"/>
                <a:ext cx="1480841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4808413">
                    <a:moveTo>
                      <a:pt x="14704272" y="831469"/>
                    </a:moveTo>
                    <a:cubicBezTo>
                      <a:pt x="14741102" y="1258316"/>
                      <a:pt x="14749357" y="1636045"/>
                      <a:pt x="14727766" y="2064162"/>
                    </a:cubicBezTo>
                    <a:cubicBezTo>
                      <a:pt x="14808413" y="2905410"/>
                      <a:pt x="13659570" y="2533808"/>
                      <a:pt x="13161857" y="2604674"/>
                    </a:cubicBezTo>
                    <a:cubicBezTo>
                      <a:pt x="3504946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4859052" y="44196"/>
                      <a:pt x="11894343" y="0"/>
                      <a:pt x="13299271" y="24892"/>
                    </a:cubicBezTo>
                    <a:cubicBezTo>
                      <a:pt x="13881313" y="33909"/>
                      <a:pt x="14763581" y="4572"/>
                      <a:pt x="14704272" y="83146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-204470" y="0"/>
                <a:ext cx="15346764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5346764">
                    <a:moveTo>
                      <a:pt x="13621597" y="0"/>
                    </a:moveTo>
                    <a:cubicBezTo>
                      <a:pt x="14349941" y="17272"/>
                      <a:pt x="15129976" y="12319"/>
                      <a:pt x="15119054" y="1020699"/>
                    </a:cubicBezTo>
                    <a:cubicBezTo>
                      <a:pt x="15105339" y="1458945"/>
                      <a:pt x="15346764" y="2661697"/>
                      <a:pt x="14812349" y="2814224"/>
                    </a:cubicBezTo>
                    <a:cubicBezTo>
                      <a:pt x="14385883" y="2967640"/>
                      <a:pt x="13771457" y="2858420"/>
                      <a:pt x="13198647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6806727" y="6223"/>
                      <a:pt x="13621597" y="0"/>
                    </a:cubicBezTo>
                    <a:close/>
                    <a:moveTo>
                      <a:pt x="14929570" y="2155856"/>
                    </a:moveTo>
                    <a:cubicBezTo>
                      <a:pt x="14950398" y="1745773"/>
                      <a:pt x="14942524" y="1386078"/>
                      <a:pt x="14906965" y="977138"/>
                    </a:cubicBezTo>
                    <a:cubicBezTo>
                      <a:pt x="14964242" y="184912"/>
                      <a:pt x="14113088" y="213106"/>
                      <a:pt x="13551620" y="204470"/>
                    </a:cubicBezTo>
                    <a:cubicBezTo>
                      <a:pt x="11981584" y="180721"/>
                      <a:pt x="5194814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3884846" y="2711735"/>
                      <a:pt x="13418905" y="2673635"/>
                    </a:cubicBezTo>
                    <a:cubicBezTo>
                      <a:pt x="13899091" y="2605817"/>
                      <a:pt x="15007421" y="2961798"/>
                      <a:pt x="14929570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03110" y="116899"/>
              <a:ext cx="5266133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BASIC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98203" y="4728845"/>
            <a:ext cx="5125310" cy="4681855"/>
            <a:chOff x="0" y="0"/>
            <a:chExt cx="19385068" cy="177078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8580" y="123317"/>
              <a:ext cx="19236097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19236097">
                  <a:moveTo>
                    <a:pt x="19131957" y="831469"/>
                  </a:moveTo>
                  <a:cubicBezTo>
                    <a:pt x="19168787" y="1258316"/>
                    <a:pt x="19177042" y="16403786"/>
                    <a:pt x="19155451" y="16831902"/>
                  </a:cubicBezTo>
                  <a:cubicBezTo>
                    <a:pt x="19236097" y="17673152"/>
                    <a:pt x="18087254" y="17301550"/>
                    <a:pt x="17589542" y="17372415"/>
                  </a:cubicBezTo>
                  <a:cubicBezTo>
                    <a:pt x="4159472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048018" y="44196"/>
                    <a:pt x="15860007" y="0"/>
                    <a:pt x="17726955" y="24892"/>
                  </a:cubicBezTo>
                  <a:cubicBezTo>
                    <a:pt x="18308997" y="33909"/>
                    <a:pt x="19191266" y="4572"/>
                    <a:pt x="1913195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204470" y="0"/>
              <a:ext cx="19774449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19774449">
                  <a:moveTo>
                    <a:pt x="18049282" y="0"/>
                  </a:moveTo>
                  <a:cubicBezTo>
                    <a:pt x="18777626" y="17272"/>
                    <a:pt x="19557661" y="12319"/>
                    <a:pt x="19546739" y="1020699"/>
                  </a:cubicBezTo>
                  <a:cubicBezTo>
                    <a:pt x="19533024" y="5425325"/>
                    <a:pt x="19774449" y="17429438"/>
                    <a:pt x="19240034" y="17581966"/>
                  </a:cubicBezTo>
                  <a:cubicBezTo>
                    <a:pt x="18813568" y="17735381"/>
                    <a:pt x="18199142" y="17626161"/>
                    <a:pt x="17571329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656637" y="6223"/>
                    <a:pt x="18049282" y="0"/>
                  </a:cubicBezTo>
                  <a:close/>
                  <a:moveTo>
                    <a:pt x="19357254" y="16923596"/>
                  </a:moveTo>
                  <a:cubicBezTo>
                    <a:pt x="19378083" y="16513515"/>
                    <a:pt x="19370209" y="1386078"/>
                    <a:pt x="19334650" y="977138"/>
                  </a:cubicBezTo>
                  <a:cubicBezTo>
                    <a:pt x="19391927" y="184912"/>
                    <a:pt x="18540772" y="213106"/>
                    <a:pt x="17979304" y="204470"/>
                  </a:cubicBezTo>
                  <a:cubicBezTo>
                    <a:pt x="15873914" y="180721"/>
                    <a:pt x="6408532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581544" y="17479476"/>
                    <a:pt x="17846590" y="17441376"/>
                  </a:cubicBezTo>
                  <a:cubicBezTo>
                    <a:pt x="18326776" y="17373558"/>
                    <a:pt x="19435105" y="17729540"/>
                    <a:pt x="19357254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158911" y="4576445"/>
            <a:ext cx="5345867" cy="4681855"/>
            <a:chOff x="0" y="0"/>
            <a:chExt cx="20219267" cy="177078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8580" y="123317"/>
              <a:ext cx="20070296" cy="17673152"/>
            </a:xfrm>
            <a:custGeom>
              <a:avLst/>
              <a:gdLst/>
              <a:ahLst/>
              <a:cxnLst/>
              <a:rect r="r" b="b" t="t" l="l"/>
              <a:pathLst>
                <a:path h="17673152" w="20070296">
                  <a:moveTo>
                    <a:pt x="19966157" y="831469"/>
                  </a:moveTo>
                  <a:cubicBezTo>
                    <a:pt x="20002986" y="1258316"/>
                    <a:pt x="20011241" y="16403786"/>
                    <a:pt x="19989651" y="16831902"/>
                  </a:cubicBezTo>
                  <a:cubicBezTo>
                    <a:pt x="20070296" y="17673152"/>
                    <a:pt x="18921455" y="17301550"/>
                    <a:pt x="18423741" y="17372415"/>
                  </a:cubicBezTo>
                  <a:cubicBezTo>
                    <a:pt x="4282788" y="17412166"/>
                    <a:pt x="1317244" y="17456108"/>
                    <a:pt x="696722" y="17401371"/>
                  </a:cubicBezTo>
                  <a:cubicBezTo>
                    <a:pt x="125730" y="17423596"/>
                    <a:pt x="49657" y="17235509"/>
                    <a:pt x="90424" y="16699696"/>
                  </a:cubicBezTo>
                  <a:cubicBezTo>
                    <a:pt x="88265" y="16473127"/>
                    <a:pt x="90297" y="14768565"/>
                    <a:pt x="95123" y="293204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6272026" y="44196"/>
                    <a:pt x="16607160" y="0"/>
                    <a:pt x="18561156" y="24892"/>
                  </a:cubicBezTo>
                  <a:cubicBezTo>
                    <a:pt x="19143196" y="33909"/>
                    <a:pt x="20025465" y="4572"/>
                    <a:pt x="19966157" y="831469"/>
                  </a:cubicBezTo>
                  <a:close/>
                </a:path>
              </a:pathLst>
            </a:custGeom>
            <a:solidFill>
              <a:srgbClr val="EBA226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204470" y="0"/>
              <a:ext cx="20608650" cy="17745794"/>
            </a:xfrm>
            <a:custGeom>
              <a:avLst/>
              <a:gdLst/>
              <a:ahLst/>
              <a:cxnLst/>
              <a:rect r="r" b="b" t="t" l="l"/>
              <a:pathLst>
                <a:path h="17745794" w="20608650">
                  <a:moveTo>
                    <a:pt x="18883482" y="0"/>
                  </a:moveTo>
                  <a:cubicBezTo>
                    <a:pt x="19611826" y="17272"/>
                    <a:pt x="20391859" y="12319"/>
                    <a:pt x="20380938" y="1020699"/>
                  </a:cubicBezTo>
                  <a:cubicBezTo>
                    <a:pt x="20367222" y="5425325"/>
                    <a:pt x="20608649" y="17429438"/>
                    <a:pt x="20074234" y="17581966"/>
                  </a:cubicBezTo>
                  <a:cubicBezTo>
                    <a:pt x="19647767" y="17735381"/>
                    <a:pt x="19033341" y="17626161"/>
                    <a:pt x="18395166" y="17660705"/>
                  </a:cubicBezTo>
                  <a:cubicBezTo>
                    <a:pt x="2016760" y="17710869"/>
                    <a:pt x="1294511" y="17745794"/>
                    <a:pt x="590550" y="17631876"/>
                  </a:cubicBezTo>
                  <a:cubicBezTo>
                    <a:pt x="0" y="17511861"/>
                    <a:pt x="277749" y="16400484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9005170" y="6223"/>
                    <a:pt x="18883482" y="0"/>
                  </a:cubicBezTo>
                  <a:close/>
                  <a:moveTo>
                    <a:pt x="20191455" y="16923596"/>
                  </a:moveTo>
                  <a:cubicBezTo>
                    <a:pt x="20212283" y="16513515"/>
                    <a:pt x="20204409" y="1386078"/>
                    <a:pt x="20168848" y="977138"/>
                  </a:cubicBezTo>
                  <a:cubicBezTo>
                    <a:pt x="20226125" y="184912"/>
                    <a:pt x="19374971" y="213106"/>
                    <a:pt x="18813505" y="204470"/>
                  </a:cubicBezTo>
                  <a:cubicBezTo>
                    <a:pt x="16607249" y="180721"/>
                    <a:pt x="663720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188145"/>
                  </a:cubicBezTo>
                  <a:cubicBezTo>
                    <a:pt x="434467" y="14526769"/>
                    <a:pt x="432562" y="16579935"/>
                    <a:pt x="434594" y="16796978"/>
                  </a:cubicBezTo>
                  <a:cubicBezTo>
                    <a:pt x="395224" y="17310312"/>
                    <a:pt x="468630" y="17490525"/>
                    <a:pt x="1019429" y="17469062"/>
                  </a:cubicBezTo>
                  <a:cubicBezTo>
                    <a:pt x="1617980" y="17521513"/>
                    <a:pt x="4712806" y="17479476"/>
                    <a:pt x="18680789" y="17441376"/>
                  </a:cubicBezTo>
                  <a:cubicBezTo>
                    <a:pt x="19160976" y="17373558"/>
                    <a:pt x="20269306" y="17729540"/>
                    <a:pt x="20191455" y="1692359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2702131" y="4849505"/>
            <a:ext cx="4259427" cy="4135735"/>
          </a:xfrm>
          <a:custGeom>
            <a:avLst/>
            <a:gdLst/>
            <a:ahLst/>
            <a:cxnLst/>
            <a:rect r="r" b="b" t="t" l="l"/>
            <a:pathLst>
              <a:path h="4135735" w="4259427">
                <a:moveTo>
                  <a:pt x="0" y="0"/>
                </a:moveTo>
                <a:lnTo>
                  <a:pt x="4259427" y="0"/>
                </a:lnTo>
                <a:lnTo>
                  <a:pt x="4259427" y="4135735"/>
                </a:lnTo>
                <a:lnTo>
                  <a:pt x="0" y="4135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17" r="0" b="-7217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59299" y="1674204"/>
            <a:ext cx="16969402" cy="220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20"/>
              </a:lnSpc>
              <a:spcBef>
                <a:spcPct val="0"/>
              </a:spcBef>
            </a:pPr>
            <a:r>
              <a:rPr lang="en-US" sz="12657">
                <a:solidFill>
                  <a:srgbClr val="E54628"/>
                </a:solidFill>
                <a:latin typeface="Kapsalon Condensed"/>
              </a:rPr>
              <a:t>Sestra Meri Kenet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86053"/>
            <a:ext cx="5465272" cy="929516"/>
            <a:chOff x="0" y="0"/>
            <a:chExt cx="7287030" cy="12393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722" y="149435"/>
              <a:ext cx="7192308" cy="1089920"/>
              <a:chOff x="0" y="0"/>
              <a:chExt cx="19401404" cy="2940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192308" cy="1089920"/>
              <a:chOff x="0" y="0"/>
              <a:chExt cx="19401404" cy="29400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8580" y="123317"/>
                <a:ext cx="19252433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19252433">
                    <a:moveTo>
                      <a:pt x="19148294" y="831469"/>
                    </a:moveTo>
                    <a:cubicBezTo>
                      <a:pt x="19185122" y="1258316"/>
                      <a:pt x="19193378" y="1636045"/>
                      <a:pt x="19171788" y="2064162"/>
                    </a:cubicBezTo>
                    <a:cubicBezTo>
                      <a:pt x="19252433" y="2905410"/>
                      <a:pt x="18103591" y="2533808"/>
                      <a:pt x="17605878" y="2604674"/>
                    </a:cubicBezTo>
                    <a:cubicBezTo>
                      <a:pt x="4161887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052405" y="44196"/>
                      <a:pt x="15874639" y="0"/>
                      <a:pt x="17743292" y="24892"/>
                    </a:cubicBezTo>
                    <a:cubicBezTo>
                      <a:pt x="18325333" y="33909"/>
                      <a:pt x="19207602" y="4572"/>
                      <a:pt x="19148294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204470" y="0"/>
                <a:ext cx="19790786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19790786">
                    <a:moveTo>
                      <a:pt x="18065619" y="0"/>
                    </a:moveTo>
                    <a:cubicBezTo>
                      <a:pt x="18793963" y="17272"/>
                      <a:pt x="19573996" y="12319"/>
                      <a:pt x="19563074" y="1020699"/>
                    </a:cubicBezTo>
                    <a:cubicBezTo>
                      <a:pt x="19549359" y="1458945"/>
                      <a:pt x="19790786" y="2661697"/>
                      <a:pt x="19256371" y="2814224"/>
                    </a:cubicBezTo>
                    <a:cubicBezTo>
                      <a:pt x="18829904" y="2967640"/>
                      <a:pt x="18215478" y="2858420"/>
                      <a:pt x="17587463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663462" y="6223"/>
                      <a:pt x="18065619" y="0"/>
                    </a:cubicBezTo>
                    <a:close/>
                    <a:moveTo>
                      <a:pt x="19373591" y="2155856"/>
                    </a:moveTo>
                    <a:cubicBezTo>
                      <a:pt x="19394420" y="1745773"/>
                      <a:pt x="19386546" y="1386078"/>
                      <a:pt x="19350985" y="977138"/>
                    </a:cubicBezTo>
                    <a:cubicBezTo>
                      <a:pt x="19408262" y="184912"/>
                      <a:pt x="18557108" y="213106"/>
                      <a:pt x="17995641" y="204470"/>
                    </a:cubicBezTo>
                    <a:cubicBezTo>
                      <a:pt x="15888274" y="180721"/>
                      <a:pt x="641301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4584114" y="2711735"/>
                      <a:pt x="17862927" y="2673635"/>
                    </a:cubicBezTo>
                    <a:cubicBezTo>
                      <a:pt x="18343113" y="2605817"/>
                      <a:pt x="19451442" y="2961798"/>
                      <a:pt x="19373591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771" y="116899"/>
              <a:ext cx="6830766" cy="73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Kratka istorija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5574533" y="786053"/>
            <a:ext cx="2713467" cy="4358983"/>
          </a:xfrm>
          <a:custGeom>
            <a:avLst/>
            <a:gdLst/>
            <a:ahLst/>
            <a:cxnLst/>
            <a:rect r="r" b="b" t="t" l="l"/>
            <a:pathLst>
              <a:path h="4358983" w="2713467">
                <a:moveTo>
                  <a:pt x="2713467" y="0"/>
                </a:moveTo>
                <a:lnTo>
                  <a:pt x="0" y="0"/>
                </a:lnTo>
                <a:lnTo>
                  <a:pt x="0" y="4358984"/>
                </a:lnTo>
                <a:lnTo>
                  <a:pt x="2713467" y="4358984"/>
                </a:lnTo>
                <a:lnTo>
                  <a:pt x="27134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344455" y="2602179"/>
            <a:ext cx="3019586" cy="4358983"/>
          </a:xfrm>
          <a:custGeom>
            <a:avLst/>
            <a:gdLst/>
            <a:ahLst/>
            <a:cxnLst/>
            <a:rect r="r" b="b" t="t" l="l"/>
            <a:pathLst>
              <a:path h="4358983" w="3019586">
                <a:moveTo>
                  <a:pt x="3019586" y="0"/>
                </a:moveTo>
                <a:lnTo>
                  <a:pt x="0" y="0"/>
                </a:lnTo>
                <a:lnTo>
                  <a:pt x="0" y="4358983"/>
                </a:lnTo>
                <a:lnTo>
                  <a:pt x="3019586" y="4358983"/>
                </a:lnTo>
                <a:lnTo>
                  <a:pt x="30195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25171" y="2602179"/>
            <a:ext cx="2898724" cy="4358983"/>
          </a:xfrm>
          <a:custGeom>
            <a:avLst/>
            <a:gdLst/>
            <a:ahLst/>
            <a:cxnLst/>
            <a:rect r="r" b="b" t="t" l="l"/>
            <a:pathLst>
              <a:path h="4358983" w="2898724">
                <a:moveTo>
                  <a:pt x="0" y="0"/>
                </a:moveTo>
                <a:lnTo>
                  <a:pt x="2898724" y="0"/>
                </a:lnTo>
                <a:lnTo>
                  <a:pt x="2898724" y="4358983"/>
                </a:lnTo>
                <a:lnTo>
                  <a:pt x="0" y="435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29495" y="4156057"/>
            <a:ext cx="2991352" cy="4358983"/>
          </a:xfrm>
          <a:custGeom>
            <a:avLst/>
            <a:gdLst/>
            <a:ahLst/>
            <a:cxnLst/>
            <a:rect r="r" b="b" t="t" l="l"/>
            <a:pathLst>
              <a:path h="4358983" w="2991352">
                <a:moveTo>
                  <a:pt x="0" y="0"/>
                </a:moveTo>
                <a:lnTo>
                  <a:pt x="2991352" y="0"/>
                </a:lnTo>
                <a:lnTo>
                  <a:pt x="2991352" y="4358984"/>
                </a:lnTo>
                <a:lnTo>
                  <a:pt x="0" y="435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868344" y="4525376"/>
            <a:ext cx="2985903" cy="4358983"/>
          </a:xfrm>
          <a:custGeom>
            <a:avLst/>
            <a:gdLst/>
            <a:ahLst/>
            <a:cxnLst/>
            <a:rect r="r" b="b" t="t" l="l"/>
            <a:pathLst>
              <a:path h="4358983" w="2985903">
                <a:moveTo>
                  <a:pt x="2985904" y="0"/>
                </a:moveTo>
                <a:lnTo>
                  <a:pt x="0" y="0"/>
                </a:lnTo>
                <a:lnTo>
                  <a:pt x="0" y="4358983"/>
                </a:lnTo>
                <a:lnTo>
                  <a:pt x="2985904" y="4358983"/>
                </a:lnTo>
                <a:lnTo>
                  <a:pt x="298590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12853" y="5407283"/>
            <a:ext cx="2969557" cy="4358983"/>
          </a:xfrm>
          <a:custGeom>
            <a:avLst/>
            <a:gdLst/>
            <a:ahLst/>
            <a:cxnLst/>
            <a:rect r="r" b="b" t="t" l="l"/>
            <a:pathLst>
              <a:path h="4358983" w="2969557">
                <a:moveTo>
                  <a:pt x="0" y="0"/>
                </a:moveTo>
                <a:lnTo>
                  <a:pt x="2969557" y="0"/>
                </a:lnTo>
                <a:lnTo>
                  <a:pt x="2969557" y="4358983"/>
                </a:lnTo>
                <a:lnTo>
                  <a:pt x="0" y="435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55056" y="6439966"/>
            <a:ext cx="3045839" cy="4358983"/>
          </a:xfrm>
          <a:custGeom>
            <a:avLst/>
            <a:gdLst/>
            <a:ahLst/>
            <a:cxnLst/>
            <a:rect r="r" b="b" t="t" l="l"/>
            <a:pathLst>
              <a:path h="4358983" w="3045839">
                <a:moveTo>
                  <a:pt x="3045839" y="0"/>
                </a:moveTo>
                <a:lnTo>
                  <a:pt x="0" y="0"/>
                </a:lnTo>
                <a:lnTo>
                  <a:pt x="0" y="4358983"/>
                </a:lnTo>
                <a:lnTo>
                  <a:pt x="3045839" y="4358983"/>
                </a:lnTo>
                <a:lnTo>
                  <a:pt x="304583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539116" y="7156454"/>
            <a:ext cx="2969557" cy="4358983"/>
          </a:xfrm>
          <a:custGeom>
            <a:avLst/>
            <a:gdLst/>
            <a:ahLst/>
            <a:cxnLst/>
            <a:rect r="r" b="b" t="t" l="l"/>
            <a:pathLst>
              <a:path h="4358983" w="2969557">
                <a:moveTo>
                  <a:pt x="2969558" y="0"/>
                </a:moveTo>
                <a:lnTo>
                  <a:pt x="0" y="0"/>
                </a:lnTo>
                <a:lnTo>
                  <a:pt x="0" y="4358983"/>
                </a:lnTo>
                <a:lnTo>
                  <a:pt x="2969558" y="4358983"/>
                </a:lnTo>
                <a:lnTo>
                  <a:pt x="2969558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1560533" y="5936814"/>
            <a:ext cx="3059896" cy="4645004"/>
          </a:xfrm>
          <a:custGeom>
            <a:avLst/>
            <a:gdLst/>
            <a:ahLst/>
            <a:cxnLst/>
            <a:rect r="r" b="b" t="t" l="l"/>
            <a:pathLst>
              <a:path h="4645004" w="3059896">
                <a:moveTo>
                  <a:pt x="3059897" y="0"/>
                </a:moveTo>
                <a:lnTo>
                  <a:pt x="0" y="0"/>
                </a:lnTo>
                <a:lnTo>
                  <a:pt x="0" y="4645004"/>
                </a:lnTo>
                <a:lnTo>
                  <a:pt x="3059897" y="4645004"/>
                </a:lnTo>
                <a:lnTo>
                  <a:pt x="305989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636486"/>
            <a:ext cx="1612083" cy="204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221E1F"/>
                </a:solidFill>
                <a:latin typeface="Kapsalon Condense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636486"/>
            <a:ext cx="1612083" cy="204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221E1F"/>
                </a:solidFill>
                <a:latin typeface="Kapsalon Condense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40783" y="4108432"/>
            <a:ext cx="8679494" cy="12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Pre Drugog svetskog rata, računarstvo je bilo oblast kojom su dominirale zene. Međutim, nakon toga je došlo do značajnih promena.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555380"/>
            <a:ext cx="1612083" cy="204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221E1F"/>
                </a:solidFill>
                <a:latin typeface="Kapsalon Condense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555380"/>
            <a:ext cx="1612083" cy="204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221E1F"/>
                </a:solidFill>
                <a:latin typeface="Kapsalon Condensed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8700" y="7924491"/>
            <a:ext cx="1612083" cy="1841776"/>
            <a:chOff x="0" y="0"/>
            <a:chExt cx="2149444" cy="245570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47650"/>
              <a:ext cx="2149444" cy="264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18"/>
                </a:lnSpc>
                <a:spcBef>
                  <a:spcPct val="0"/>
                </a:spcBef>
              </a:pPr>
              <a:r>
                <a:rPr lang="en-US" sz="11798">
                  <a:solidFill>
                    <a:srgbClr val="221E1F"/>
                  </a:solidFill>
                  <a:latin typeface="Kapsalon Condensed"/>
                </a:rPr>
                <a:t>03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185374"/>
              <a:ext cx="2149444" cy="264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18"/>
                </a:lnSpc>
                <a:spcBef>
                  <a:spcPct val="0"/>
                </a:spcBef>
              </a:pPr>
              <a:r>
                <a:rPr lang="en-US" sz="11798">
                  <a:solidFill>
                    <a:srgbClr val="221E1F"/>
                  </a:solidFill>
                  <a:latin typeface="Kapsalon Condensed"/>
                </a:rPr>
                <a:t>03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640783" y="6031630"/>
            <a:ext cx="8679494" cy="173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Razvoj softvera je skup: javila se potreba za “</a:t>
            </a:r>
            <a:r>
              <a:rPr lang="en-US" sz="2489" u="sng">
                <a:solidFill>
                  <a:srgbClr val="221E1F"/>
                </a:solidFill>
                <a:latin typeface="Shantell Sans Bold"/>
              </a:rPr>
              <a:t>idealnim programerom</a:t>
            </a:r>
            <a:r>
              <a:rPr lang="en-US" sz="2489">
                <a:solidFill>
                  <a:srgbClr val="221E1F"/>
                </a:solidFill>
                <a:latin typeface="Shantell Sans Bold"/>
              </a:rPr>
              <a:t>”. Dva psihologa su odlučila da naprave “test ličnosti” koji su se koristi tokom procesa zapošljavanja.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40783" y="8391216"/>
            <a:ext cx="8679494" cy="86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4"/>
              </a:lnSpc>
              <a:spcBef>
                <a:spcPct val="0"/>
              </a:spcBef>
            </a:pPr>
            <a:r>
              <a:rPr lang="en-US" sz="2489">
                <a:solidFill>
                  <a:srgbClr val="221E1F"/>
                </a:solidFill>
                <a:latin typeface="Shantell Sans Bold"/>
              </a:rPr>
              <a:t>Od 1400 ljudi koji su radili test, </a:t>
            </a:r>
            <a:r>
              <a:rPr lang="en-US" sz="2489">
                <a:solidFill>
                  <a:srgbClr val="E54628"/>
                </a:solidFill>
                <a:latin typeface="Shantell Sans Bold"/>
              </a:rPr>
              <a:t>1200 su bili muškarci.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855877"/>
            <a:ext cx="10138684" cy="202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  <a:spcBef>
                <a:spcPct val="0"/>
              </a:spcBef>
            </a:pPr>
            <a:r>
              <a:rPr lang="en-US" sz="11699">
                <a:solidFill>
                  <a:srgbClr val="E54628"/>
                </a:solidFill>
                <a:latin typeface="Kapsalon Condensed"/>
              </a:rPr>
              <a:t>Šta se promenilo?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454" y="1171575"/>
            <a:ext cx="16807092" cy="629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4"/>
              </a:lnSpc>
            </a:pPr>
            <a:r>
              <a:rPr lang="en-US" sz="11699">
                <a:solidFill>
                  <a:srgbClr val="E54628"/>
                </a:solidFill>
                <a:latin typeface="Kapsalon Condensed"/>
              </a:rPr>
              <a:t>industrija koja je imala oko 70% ženske radne snage je počela da ženama daje otkaze u korist muškaraca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8361" y="7577080"/>
            <a:ext cx="3386783" cy="2172932"/>
            <a:chOff x="0" y="0"/>
            <a:chExt cx="18961121" cy="12165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8580" y="123317"/>
              <a:ext cx="18812151" cy="12130627"/>
            </a:xfrm>
            <a:custGeom>
              <a:avLst/>
              <a:gdLst/>
              <a:ahLst/>
              <a:cxnLst/>
              <a:rect r="r" b="b" t="t" l="l"/>
              <a:pathLst>
                <a:path h="12130627" w="18812151">
                  <a:moveTo>
                    <a:pt x="18708010" y="831469"/>
                  </a:moveTo>
                  <a:cubicBezTo>
                    <a:pt x="18744841" y="1258316"/>
                    <a:pt x="18753096" y="10861263"/>
                    <a:pt x="18731505" y="11289379"/>
                  </a:cubicBezTo>
                  <a:cubicBezTo>
                    <a:pt x="18812151" y="12130627"/>
                    <a:pt x="17663308" y="11759025"/>
                    <a:pt x="17165596" y="11829891"/>
                  </a:cubicBezTo>
                  <a:cubicBezTo>
                    <a:pt x="4096801" y="11869642"/>
                    <a:pt x="1317244" y="11913585"/>
                    <a:pt x="696722" y="11858848"/>
                  </a:cubicBezTo>
                  <a:cubicBezTo>
                    <a:pt x="125730" y="11881073"/>
                    <a:pt x="49657" y="11692986"/>
                    <a:pt x="90424" y="11157173"/>
                  </a:cubicBezTo>
                  <a:cubicBezTo>
                    <a:pt x="88265" y="10930604"/>
                    <a:pt x="90297" y="9782747"/>
                    <a:pt x="95123" y="2318935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5934176" y="44196"/>
                    <a:pt x="15480299" y="0"/>
                    <a:pt x="17303009" y="24892"/>
                  </a:cubicBezTo>
                  <a:cubicBezTo>
                    <a:pt x="17885051" y="33909"/>
                    <a:pt x="18767320" y="4572"/>
                    <a:pt x="18708010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204470" y="0"/>
              <a:ext cx="19350503" cy="12203271"/>
            </a:xfrm>
            <a:custGeom>
              <a:avLst/>
              <a:gdLst/>
              <a:ahLst/>
              <a:cxnLst/>
              <a:rect r="r" b="b" t="t" l="l"/>
              <a:pathLst>
                <a:path h="12203271" w="19350503">
                  <a:moveTo>
                    <a:pt x="17625335" y="0"/>
                  </a:moveTo>
                  <a:cubicBezTo>
                    <a:pt x="18353680" y="17272"/>
                    <a:pt x="19133715" y="12319"/>
                    <a:pt x="19122793" y="1020699"/>
                  </a:cubicBezTo>
                  <a:cubicBezTo>
                    <a:pt x="19109077" y="3936691"/>
                    <a:pt x="19350503" y="11886915"/>
                    <a:pt x="18816087" y="12039442"/>
                  </a:cubicBezTo>
                  <a:cubicBezTo>
                    <a:pt x="18389622" y="12192857"/>
                    <a:pt x="17775196" y="12083638"/>
                    <a:pt x="17152649" y="12118181"/>
                  </a:cubicBezTo>
                  <a:cubicBezTo>
                    <a:pt x="2016760" y="12168346"/>
                    <a:pt x="1294511" y="12203271"/>
                    <a:pt x="590550" y="12089353"/>
                  </a:cubicBezTo>
                  <a:cubicBezTo>
                    <a:pt x="0" y="11969338"/>
                    <a:pt x="277749" y="10857960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479510" y="6223"/>
                    <a:pt x="17625335" y="0"/>
                  </a:cubicBezTo>
                  <a:close/>
                  <a:moveTo>
                    <a:pt x="18933308" y="11381074"/>
                  </a:moveTo>
                  <a:cubicBezTo>
                    <a:pt x="18954136" y="10970991"/>
                    <a:pt x="18946262" y="1386078"/>
                    <a:pt x="18910703" y="977138"/>
                  </a:cubicBezTo>
                  <a:cubicBezTo>
                    <a:pt x="18967981" y="184912"/>
                    <a:pt x="18116826" y="213106"/>
                    <a:pt x="17555358" y="204470"/>
                  </a:cubicBezTo>
                  <a:cubicBezTo>
                    <a:pt x="15501226" y="180721"/>
                    <a:pt x="6292320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525982"/>
                  </a:cubicBezTo>
                  <a:cubicBezTo>
                    <a:pt x="434467" y="9675833"/>
                    <a:pt x="432562" y="11037412"/>
                    <a:pt x="434594" y="11254455"/>
                  </a:cubicBezTo>
                  <a:cubicBezTo>
                    <a:pt x="395224" y="11767789"/>
                    <a:pt x="468630" y="11948002"/>
                    <a:pt x="1019429" y="11926539"/>
                  </a:cubicBezTo>
                  <a:cubicBezTo>
                    <a:pt x="1617980" y="11978990"/>
                    <a:pt x="4514836" y="11936953"/>
                    <a:pt x="17422644" y="11898853"/>
                  </a:cubicBezTo>
                  <a:cubicBezTo>
                    <a:pt x="17902830" y="11831034"/>
                    <a:pt x="19011159" y="12187016"/>
                    <a:pt x="18933308" y="11381074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0454" y="7514891"/>
            <a:ext cx="3263470" cy="2137214"/>
            <a:chOff x="0" y="0"/>
            <a:chExt cx="18270745" cy="11965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580" y="123317"/>
              <a:ext cx="18121775" cy="11930660"/>
            </a:xfrm>
            <a:custGeom>
              <a:avLst/>
              <a:gdLst/>
              <a:ahLst/>
              <a:cxnLst/>
              <a:rect r="r" b="b" t="t" l="l"/>
              <a:pathLst>
                <a:path h="11930660" w="18121775">
                  <a:moveTo>
                    <a:pt x="18017634" y="831469"/>
                  </a:moveTo>
                  <a:cubicBezTo>
                    <a:pt x="18054464" y="1258316"/>
                    <a:pt x="18062719" y="10661294"/>
                    <a:pt x="18041129" y="11089412"/>
                  </a:cubicBezTo>
                  <a:cubicBezTo>
                    <a:pt x="18121775" y="11930660"/>
                    <a:pt x="16972932" y="11559058"/>
                    <a:pt x="16475219" y="11629924"/>
                  </a:cubicBezTo>
                  <a:cubicBezTo>
                    <a:pt x="3994746" y="11669675"/>
                    <a:pt x="1317244" y="11713616"/>
                    <a:pt x="696722" y="11658879"/>
                  </a:cubicBezTo>
                  <a:cubicBezTo>
                    <a:pt x="125730" y="11681104"/>
                    <a:pt x="49657" y="11493017"/>
                    <a:pt x="90424" y="10957204"/>
                  </a:cubicBezTo>
                  <a:cubicBezTo>
                    <a:pt x="88265" y="10730637"/>
                    <a:pt x="90297" y="9602864"/>
                    <a:pt x="95123" y="2296814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5748789" y="44196"/>
                    <a:pt x="14861963" y="0"/>
                    <a:pt x="16612633" y="24892"/>
                  </a:cubicBezTo>
                  <a:cubicBezTo>
                    <a:pt x="17194675" y="33909"/>
                    <a:pt x="18076943" y="4572"/>
                    <a:pt x="18017634" y="831469"/>
                  </a:cubicBezTo>
                  <a:close/>
                </a:path>
              </a:pathLst>
            </a:custGeom>
            <a:solidFill>
              <a:srgbClr val="FFF0D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204470" y="0"/>
              <a:ext cx="18660127" cy="12003304"/>
            </a:xfrm>
            <a:custGeom>
              <a:avLst/>
              <a:gdLst/>
              <a:ahLst/>
              <a:cxnLst/>
              <a:rect r="r" b="b" t="t" l="l"/>
              <a:pathLst>
                <a:path h="12003304" w="18660127">
                  <a:moveTo>
                    <a:pt x="16934959" y="0"/>
                  </a:moveTo>
                  <a:cubicBezTo>
                    <a:pt x="17663304" y="17272"/>
                    <a:pt x="18443338" y="12319"/>
                    <a:pt x="18432416" y="1020699"/>
                  </a:cubicBezTo>
                  <a:cubicBezTo>
                    <a:pt x="18418701" y="3882983"/>
                    <a:pt x="18660126" y="11686946"/>
                    <a:pt x="18125711" y="11839473"/>
                  </a:cubicBezTo>
                  <a:cubicBezTo>
                    <a:pt x="17699246" y="11992890"/>
                    <a:pt x="17084819" y="11883669"/>
                    <a:pt x="16470849" y="11918214"/>
                  </a:cubicBezTo>
                  <a:cubicBezTo>
                    <a:pt x="2016760" y="11968379"/>
                    <a:pt x="1294511" y="12003304"/>
                    <a:pt x="590550" y="11889384"/>
                  </a:cubicBezTo>
                  <a:cubicBezTo>
                    <a:pt x="0" y="11769369"/>
                    <a:pt x="277749" y="10657992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8191067" y="6223"/>
                    <a:pt x="16934959" y="0"/>
                  </a:cubicBezTo>
                  <a:close/>
                  <a:moveTo>
                    <a:pt x="18242933" y="11181106"/>
                  </a:moveTo>
                  <a:cubicBezTo>
                    <a:pt x="18263760" y="10771022"/>
                    <a:pt x="18255886" y="1386078"/>
                    <a:pt x="18220327" y="977138"/>
                  </a:cubicBezTo>
                  <a:cubicBezTo>
                    <a:pt x="18277604" y="184912"/>
                    <a:pt x="17426450" y="213106"/>
                    <a:pt x="16864983" y="204470"/>
                  </a:cubicBezTo>
                  <a:cubicBezTo>
                    <a:pt x="14894325" y="180721"/>
                    <a:pt x="6103074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2502092"/>
                  </a:cubicBezTo>
                  <a:cubicBezTo>
                    <a:pt x="434467" y="9500817"/>
                    <a:pt x="432562" y="10837444"/>
                    <a:pt x="434594" y="11054486"/>
                  </a:cubicBezTo>
                  <a:cubicBezTo>
                    <a:pt x="395224" y="11567820"/>
                    <a:pt x="468630" y="11748033"/>
                    <a:pt x="1019429" y="11726570"/>
                  </a:cubicBezTo>
                  <a:cubicBezTo>
                    <a:pt x="1617980" y="11779021"/>
                    <a:pt x="4406205" y="11736984"/>
                    <a:pt x="16732267" y="11698884"/>
                  </a:cubicBezTo>
                  <a:cubicBezTo>
                    <a:pt x="17212454" y="11631067"/>
                    <a:pt x="18320783" y="11987047"/>
                    <a:pt x="18242933" y="1118110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3928" y="7821854"/>
            <a:ext cx="2876523" cy="147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221E1F"/>
                </a:solidFill>
                <a:latin typeface="Shantell Sans Bold"/>
              </a:rPr>
              <a:t>Samo na osnovu testa ličnosti!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923510">
            <a:off x="3321733" y="7223301"/>
            <a:ext cx="977435" cy="1090445"/>
          </a:xfrm>
          <a:custGeom>
            <a:avLst/>
            <a:gdLst/>
            <a:ahLst/>
            <a:cxnLst/>
            <a:rect r="r" b="b" t="t" l="l"/>
            <a:pathLst>
              <a:path h="1090445" w="977435">
                <a:moveTo>
                  <a:pt x="0" y="0"/>
                </a:moveTo>
                <a:lnTo>
                  <a:pt x="977435" y="0"/>
                </a:lnTo>
                <a:lnTo>
                  <a:pt x="977435" y="1090444"/>
                </a:lnTo>
                <a:lnTo>
                  <a:pt x="0" y="109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234380" y="7461878"/>
            <a:ext cx="13270807" cy="3109504"/>
            <a:chOff x="0" y="0"/>
            <a:chExt cx="17694409" cy="41460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8961"/>
              <a:ext cx="2578374" cy="3743555"/>
            </a:xfrm>
            <a:custGeom>
              <a:avLst/>
              <a:gdLst/>
              <a:ahLst/>
              <a:cxnLst/>
              <a:rect r="r" b="b" t="t" l="l"/>
              <a:pathLst>
                <a:path h="3743555" w="2578374">
                  <a:moveTo>
                    <a:pt x="0" y="0"/>
                  </a:moveTo>
                  <a:lnTo>
                    <a:pt x="2578374" y="0"/>
                  </a:lnTo>
                  <a:lnTo>
                    <a:pt x="2578374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239377" y="108961"/>
              <a:ext cx="2611130" cy="3743555"/>
            </a:xfrm>
            <a:custGeom>
              <a:avLst/>
              <a:gdLst/>
              <a:ahLst/>
              <a:cxnLst/>
              <a:rect r="r" b="b" t="t" l="l"/>
              <a:pathLst>
                <a:path h="3743555" w="2611130">
                  <a:moveTo>
                    <a:pt x="0" y="0"/>
                  </a:moveTo>
                  <a:lnTo>
                    <a:pt x="2611130" y="0"/>
                  </a:lnTo>
                  <a:lnTo>
                    <a:pt x="2611130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7005450" y="0"/>
              <a:ext cx="2974759" cy="4146005"/>
            </a:xfrm>
            <a:custGeom>
              <a:avLst/>
              <a:gdLst/>
              <a:ahLst/>
              <a:cxnLst/>
              <a:rect r="r" b="b" t="t" l="l"/>
              <a:pathLst>
                <a:path h="4146005" w="2974759">
                  <a:moveTo>
                    <a:pt x="2974759" y="0"/>
                  </a:moveTo>
                  <a:lnTo>
                    <a:pt x="0" y="0"/>
                  </a:lnTo>
                  <a:lnTo>
                    <a:pt x="0" y="4146005"/>
                  </a:lnTo>
                  <a:lnTo>
                    <a:pt x="2974759" y="4146005"/>
                  </a:lnTo>
                  <a:lnTo>
                    <a:pt x="297475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12242825" y="218560"/>
              <a:ext cx="3884821" cy="3743555"/>
            </a:xfrm>
            <a:custGeom>
              <a:avLst/>
              <a:gdLst/>
              <a:ahLst/>
              <a:cxnLst/>
              <a:rect r="r" b="b" t="t" l="l"/>
              <a:pathLst>
                <a:path h="3743555" w="3884821">
                  <a:moveTo>
                    <a:pt x="3884821" y="0"/>
                  </a:moveTo>
                  <a:lnTo>
                    <a:pt x="0" y="0"/>
                  </a:lnTo>
                  <a:lnTo>
                    <a:pt x="0" y="3743555"/>
                  </a:lnTo>
                  <a:lnTo>
                    <a:pt x="3884821" y="3743555"/>
                  </a:lnTo>
                  <a:lnTo>
                    <a:pt x="3884821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123993" y="108961"/>
              <a:ext cx="3570416" cy="3743555"/>
            </a:xfrm>
            <a:custGeom>
              <a:avLst/>
              <a:gdLst/>
              <a:ahLst/>
              <a:cxnLst/>
              <a:rect r="r" b="b" t="t" l="l"/>
              <a:pathLst>
                <a:path h="3743555" w="3570416">
                  <a:moveTo>
                    <a:pt x="0" y="0"/>
                  </a:moveTo>
                  <a:lnTo>
                    <a:pt x="3570416" y="0"/>
                  </a:lnTo>
                  <a:lnTo>
                    <a:pt x="3570416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251905" y="218560"/>
              <a:ext cx="2629847" cy="3743555"/>
            </a:xfrm>
            <a:custGeom>
              <a:avLst/>
              <a:gdLst/>
              <a:ahLst/>
              <a:cxnLst/>
              <a:rect r="r" b="b" t="t" l="l"/>
              <a:pathLst>
                <a:path h="3743555" w="2629847">
                  <a:moveTo>
                    <a:pt x="0" y="0"/>
                  </a:moveTo>
                  <a:lnTo>
                    <a:pt x="2629848" y="0"/>
                  </a:lnTo>
                  <a:lnTo>
                    <a:pt x="2629848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095073" y="108961"/>
              <a:ext cx="2597091" cy="3743555"/>
            </a:xfrm>
            <a:custGeom>
              <a:avLst/>
              <a:gdLst/>
              <a:ahLst/>
              <a:cxnLst/>
              <a:rect r="r" b="b" t="t" l="l"/>
              <a:pathLst>
                <a:path h="3743555" w="2597091">
                  <a:moveTo>
                    <a:pt x="0" y="0"/>
                  </a:moveTo>
                  <a:lnTo>
                    <a:pt x="2597091" y="0"/>
                  </a:lnTo>
                  <a:lnTo>
                    <a:pt x="2597091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791694" y="108961"/>
              <a:ext cx="2554976" cy="3743555"/>
            </a:xfrm>
            <a:custGeom>
              <a:avLst/>
              <a:gdLst/>
              <a:ahLst/>
              <a:cxnLst/>
              <a:rect r="r" b="b" t="t" l="l"/>
              <a:pathLst>
                <a:path h="3743555" w="2554976">
                  <a:moveTo>
                    <a:pt x="0" y="0"/>
                  </a:moveTo>
                  <a:lnTo>
                    <a:pt x="2554976" y="0"/>
                  </a:lnTo>
                  <a:lnTo>
                    <a:pt x="2554976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42001" y="48290"/>
              <a:ext cx="2466067" cy="3743555"/>
            </a:xfrm>
            <a:custGeom>
              <a:avLst/>
              <a:gdLst/>
              <a:ahLst/>
              <a:cxnLst/>
              <a:rect r="r" b="b" t="t" l="l"/>
              <a:pathLst>
                <a:path h="3743555" w="2466067">
                  <a:moveTo>
                    <a:pt x="0" y="0"/>
                  </a:moveTo>
                  <a:lnTo>
                    <a:pt x="2466067" y="0"/>
                  </a:lnTo>
                  <a:lnTo>
                    <a:pt x="2466067" y="3743555"/>
                  </a:lnTo>
                  <a:lnTo>
                    <a:pt x="0" y="3743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440" y="917213"/>
            <a:ext cx="16481921" cy="8757374"/>
            <a:chOff x="0" y="0"/>
            <a:chExt cx="37534340" cy="1994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580" y="123317"/>
              <a:ext cx="37385370" cy="19908530"/>
            </a:xfrm>
            <a:custGeom>
              <a:avLst/>
              <a:gdLst/>
              <a:ahLst/>
              <a:cxnLst/>
              <a:rect r="r" b="b" t="t" l="l"/>
              <a:pathLst>
                <a:path h="19908530" w="37385370">
                  <a:moveTo>
                    <a:pt x="37281227" y="831469"/>
                  </a:moveTo>
                  <a:cubicBezTo>
                    <a:pt x="37318059" y="1258316"/>
                    <a:pt x="37326313" y="18639164"/>
                    <a:pt x="37304723" y="19067282"/>
                  </a:cubicBezTo>
                  <a:cubicBezTo>
                    <a:pt x="37385370" y="19908530"/>
                    <a:pt x="36236528" y="19536928"/>
                    <a:pt x="35738813" y="19607793"/>
                  </a:cubicBezTo>
                  <a:cubicBezTo>
                    <a:pt x="6842403" y="19647544"/>
                    <a:pt x="1317244" y="19691486"/>
                    <a:pt x="696722" y="19636750"/>
                  </a:cubicBezTo>
                  <a:cubicBezTo>
                    <a:pt x="125730" y="19658975"/>
                    <a:pt x="49657" y="19470887"/>
                    <a:pt x="90424" y="18935075"/>
                  </a:cubicBezTo>
                  <a:cubicBezTo>
                    <a:pt x="88265" y="18708507"/>
                    <a:pt x="90297" y="16779416"/>
                    <a:pt x="95123" y="317932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10921645" y="44196"/>
                    <a:pt x="32115440" y="0"/>
                    <a:pt x="35876228" y="24892"/>
                  </a:cubicBezTo>
                  <a:cubicBezTo>
                    <a:pt x="36458270" y="33909"/>
                    <a:pt x="37340538" y="4572"/>
                    <a:pt x="37281227" y="831469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204470" y="0"/>
              <a:ext cx="37923721" cy="19981174"/>
            </a:xfrm>
            <a:custGeom>
              <a:avLst/>
              <a:gdLst/>
              <a:ahLst/>
              <a:cxnLst/>
              <a:rect r="r" b="b" t="t" l="l"/>
              <a:pathLst>
                <a:path h="19981174" w="37923721">
                  <a:moveTo>
                    <a:pt x="36198552" y="0"/>
                  </a:moveTo>
                  <a:cubicBezTo>
                    <a:pt x="36926898" y="17272"/>
                    <a:pt x="37706931" y="12319"/>
                    <a:pt x="37696011" y="1020699"/>
                  </a:cubicBezTo>
                  <a:cubicBezTo>
                    <a:pt x="37682294" y="6025712"/>
                    <a:pt x="37923721" y="19664817"/>
                    <a:pt x="37389304" y="19817344"/>
                  </a:cubicBezTo>
                  <a:cubicBezTo>
                    <a:pt x="36962840" y="19970759"/>
                    <a:pt x="36348413" y="19861540"/>
                    <a:pt x="35495144" y="19896083"/>
                  </a:cubicBezTo>
                  <a:cubicBezTo>
                    <a:pt x="2016760" y="19946249"/>
                    <a:pt x="1294511" y="19981174"/>
                    <a:pt x="590550" y="19867254"/>
                  </a:cubicBezTo>
                  <a:cubicBezTo>
                    <a:pt x="0" y="19747240"/>
                    <a:pt x="277749" y="18635862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16239499" y="6223"/>
                    <a:pt x="36198552" y="0"/>
                  </a:cubicBezTo>
                  <a:close/>
                  <a:moveTo>
                    <a:pt x="37506528" y="19158976"/>
                  </a:moveTo>
                  <a:cubicBezTo>
                    <a:pt x="37527355" y="18748893"/>
                    <a:pt x="37519479" y="1386078"/>
                    <a:pt x="37483922" y="977138"/>
                  </a:cubicBezTo>
                  <a:cubicBezTo>
                    <a:pt x="37541199" y="184912"/>
                    <a:pt x="36690045" y="213106"/>
                    <a:pt x="36128578" y="204470"/>
                  </a:cubicBezTo>
                  <a:cubicBezTo>
                    <a:pt x="31828744" y="180721"/>
                    <a:pt x="11383616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455205"/>
                  </a:cubicBezTo>
                  <a:cubicBezTo>
                    <a:pt x="434467" y="16483222"/>
                    <a:pt x="432562" y="18815314"/>
                    <a:pt x="434594" y="19032356"/>
                  </a:cubicBezTo>
                  <a:cubicBezTo>
                    <a:pt x="395224" y="19545691"/>
                    <a:pt x="468630" y="19725903"/>
                    <a:pt x="1019429" y="19704441"/>
                  </a:cubicBezTo>
                  <a:cubicBezTo>
                    <a:pt x="1617980" y="19756892"/>
                    <a:pt x="7437339" y="19714854"/>
                    <a:pt x="35995861" y="19676754"/>
                  </a:cubicBezTo>
                  <a:cubicBezTo>
                    <a:pt x="36476048" y="19608936"/>
                    <a:pt x="37584378" y="19964918"/>
                    <a:pt x="37506528" y="1915897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3040" y="764813"/>
            <a:ext cx="16481921" cy="8757374"/>
            <a:chOff x="0" y="0"/>
            <a:chExt cx="37534340" cy="19943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580" y="123317"/>
              <a:ext cx="37385370" cy="19908530"/>
            </a:xfrm>
            <a:custGeom>
              <a:avLst/>
              <a:gdLst/>
              <a:ahLst/>
              <a:cxnLst/>
              <a:rect r="r" b="b" t="t" l="l"/>
              <a:pathLst>
                <a:path h="19908530" w="37385370">
                  <a:moveTo>
                    <a:pt x="37281227" y="831469"/>
                  </a:moveTo>
                  <a:cubicBezTo>
                    <a:pt x="37318059" y="1258316"/>
                    <a:pt x="37326313" y="18639164"/>
                    <a:pt x="37304723" y="19067282"/>
                  </a:cubicBezTo>
                  <a:cubicBezTo>
                    <a:pt x="37385370" y="19908530"/>
                    <a:pt x="36236528" y="19536928"/>
                    <a:pt x="35738813" y="19607793"/>
                  </a:cubicBezTo>
                  <a:cubicBezTo>
                    <a:pt x="6842403" y="19647544"/>
                    <a:pt x="1317244" y="19691486"/>
                    <a:pt x="696722" y="19636750"/>
                  </a:cubicBezTo>
                  <a:cubicBezTo>
                    <a:pt x="125730" y="19658975"/>
                    <a:pt x="49657" y="19470887"/>
                    <a:pt x="90424" y="18935075"/>
                  </a:cubicBezTo>
                  <a:cubicBezTo>
                    <a:pt x="88265" y="18708507"/>
                    <a:pt x="90297" y="16779416"/>
                    <a:pt x="95123" y="3179320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10921645" y="44196"/>
                    <a:pt x="32115440" y="0"/>
                    <a:pt x="35876228" y="24892"/>
                  </a:cubicBezTo>
                  <a:cubicBezTo>
                    <a:pt x="36458270" y="33909"/>
                    <a:pt x="37340538" y="4572"/>
                    <a:pt x="37281227" y="83146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204470" y="0"/>
              <a:ext cx="37923721" cy="19981174"/>
            </a:xfrm>
            <a:custGeom>
              <a:avLst/>
              <a:gdLst/>
              <a:ahLst/>
              <a:cxnLst/>
              <a:rect r="r" b="b" t="t" l="l"/>
              <a:pathLst>
                <a:path h="19981174" w="37923721">
                  <a:moveTo>
                    <a:pt x="36198552" y="0"/>
                  </a:moveTo>
                  <a:cubicBezTo>
                    <a:pt x="36926898" y="17272"/>
                    <a:pt x="37706931" y="12319"/>
                    <a:pt x="37696011" y="1020699"/>
                  </a:cubicBezTo>
                  <a:cubicBezTo>
                    <a:pt x="37682294" y="6025712"/>
                    <a:pt x="37923721" y="19664817"/>
                    <a:pt x="37389304" y="19817344"/>
                  </a:cubicBezTo>
                  <a:cubicBezTo>
                    <a:pt x="36962840" y="19970759"/>
                    <a:pt x="36348413" y="19861540"/>
                    <a:pt x="35495144" y="19896083"/>
                  </a:cubicBezTo>
                  <a:cubicBezTo>
                    <a:pt x="2016760" y="19946249"/>
                    <a:pt x="1294511" y="19981174"/>
                    <a:pt x="590550" y="19867254"/>
                  </a:cubicBezTo>
                  <a:cubicBezTo>
                    <a:pt x="0" y="19747240"/>
                    <a:pt x="277749" y="18635862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16239499" y="6223"/>
                    <a:pt x="36198552" y="0"/>
                  </a:cubicBezTo>
                  <a:close/>
                  <a:moveTo>
                    <a:pt x="37506528" y="19158976"/>
                  </a:moveTo>
                  <a:cubicBezTo>
                    <a:pt x="37527355" y="18748893"/>
                    <a:pt x="37519479" y="1386078"/>
                    <a:pt x="37483922" y="977138"/>
                  </a:cubicBezTo>
                  <a:cubicBezTo>
                    <a:pt x="37541199" y="184912"/>
                    <a:pt x="36690045" y="213106"/>
                    <a:pt x="36128578" y="204470"/>
                  </a:cubicBezTo>
                  <a:cubicBezTo>
                    <a:pt x="31828744" y="180721"/>
                    <a:pt x="11383616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3455205"/>
                  </a:cubicBezTo>
                  <a:cubicBezTo>
                    <a:pt x="434467" y="16483222"/>
                    <a:pt x="432562" y="18815314"/>
                    <a:pt x="434594" y="19032356"/>
                  </a:cubicBezTo>
                  <a:cubicBezTo>
                    <a:pt x="395224" y="19545691"/>
                    <a:pt x="468630" y="19725903"/>
                    <a:pt x="1019429" y="19704441"/>
                  </a:cubicBezTo>
                  <a:cubicBezTo>
                    <a:pt x="1617980" y="19756892"/>
                    <a:pt x="7437339" y="19714854"/>
                    <a:pt x="35995861" y="19676754"/>
                  </a:cubicBezTo>
                  <a:cubicBezTo>
                    <a:pt x="36476048" y="19608936"/>
                    <a:pt x="37584378" y="19964918"/>
                    <a:pt x="37506528" y="19158976"/>
                  </a:cubicBezTo>
                  <a:close/>
                </a:path>
              </a:pathLst>
            </a:custGeom>
            <a:solidFill>
              <a:srgbClr val="221E1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0057" y="3370762"/>
            <a:ext cx="8324503" cy="929516"/>
            <a:chOff x="0" y="0"/>
            <a:chExt cx="11099338" cy="123935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276" y="149435"/>
              <a:ext cx="10955061" cy="1089920"/>
              <a:chOff x="0" y="0"/>
              <a:chExt cx="29551510" cy="29400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68580" y="123317"/>
                <a:ext cx="29402539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9402539">
                    <a:moveTo>
                      <a:pt x="29298400" y="831469"/>
                    </a:moveTo>
                    <a:cubicBezTo>
                      <a:pt x="29335228" y="1258316"/>
                      <a:pt x="29343485" y="1636045"/>
                      <a:pt x="29321893" y="2064162"/>
                    </a:cubicBezTo>
                    <a:cubicBezTo>
                      <a:pt x="29402539" y="2905410"/>
                      <a:pt x="28253697" y="2533808"/>
                      <a:pt x="27755985" y="2604674"/>
                    </a:cubicBezTo>
                    <a:cubicBezTo>
                      <a:pt x="5662335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8014" y="44196"/>
                      <a:pt x="24965604" y="0"/>
                      <a:pt x="27893397" y="24892"/>
                    </a:cubicBezTo>
                    <a:cubicBezTo>
                      <a:pt x="28475439" y="33909"/>
                      <a:pt x="29357708" y="4572"/>
                      <a:pt x="29298400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204470" y="0"/>
                <a:ext cx="29940891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9940891">
                    <a:moveTo>
                      <a:pt x="28215725" y="0"/>
                    </a:moveTo>
                    <a:cubicBezTo>
                      <a:pt x="28944068" y="17272"/>
                      <a:pt x="29724104" y="12319"/>
                      <a:pt x="29713180" y="1020699"/>
                    </a:cubicBezTo>
                    <a:cubicBezTo>
                      <a:pt x="29699467" y="1458945"/>
                      <a:pt x="29940891" y="2661697"/>
                      <a:pt x="29406477" y="2814224"/>
                    </a:cubicBezTo>
                    <a:cubicBezTo>
                      <a:pt x="28980010" y="2967640"/>
                      <a:pt x="28365585" y="2858420"/>
                      <a:pt x="27611479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4230" y="6223"/>
                      <a:pt x="28215725" y="0"/>
                    </a:cubicBezTo>
                    <a:close/>
                    <a:moveTo>
                      <a:pt x="29523697" y="2155856"/>
                    </a:moveTo>
                    <a:cubicBezTo>
                      <a:pt x="29544524" y="1745773"/>
                      <a:pt x="29536652" y="1386078"/>
                      <a:pt x="29501091" y="977138"/>
                    </a:cubicBezTo>
                    <a:cubicBezTo>
                      <a:pt x="29558368" y="184912"/>
                      <a:pt x="28707214" y="213106"/>
                      <a:pt x="28145747" y="204470"/>
                    </a:cubicBezTo>
                    <a:cubicBezTo>
                      <a:pt x="24811123" y="180721"/>
                      <a:pt x="919536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181238" y="2711735"/>
                      <a:pt x="28013033" y="2673635"/>
                    </a:cubicBezTo>
                    <a:cubicBezTo>
                      <a:pt x="28493218" y="2605817"/>
                      <a:pt x="29601547" y="2961798"/>
                      <a:pt x="29523697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0955061" cy="1089920"/>
              <a:chOff x="0" y="0"/>
              <a:chExt cx="29551510" cy="29400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68580" y="123317"/>
                <a:ext cx="29402539" cy="2905410"/>
              </a:xfrm>
              <a:custGeom>
                <a:avLst/>
                <a:gdLst/>
                <a:ahLst/>
                <a:cxnLst/>
                <a:rect r="r" b="b" t="t" l="l"/>
                <a:pathLst>
                  <a:path h="2905410" w="29402539">
                    <a:moveTo>
                      <a:pt x="29298400" y="831469"/>
                    </a:moveTo>
                    <a:cubicBezTo>
                      <a:pt x="29335228" y="1258316"/>
                      <a:pt x="29343485" y="1636045"/>
                      <a:pt x="29321893" y="2064162"/>
                    </a:cubicBezTo>
                    <a:cubicBezTo>
                      <a:pt x="29402539" y="2905410"/>
                      <a:pt x="28253697" y="2533808"/>
                      <a:pt x="27755985" y="2604674"/>
                    </a:cubicBezTo>
                    <a:cubicBezTo>
                      <a:pt x="5662335" y="2644425"/>
                      <a:pt x="1317244" y="2688367"/>
                      <a:pt x="696722" y="2633630"/>
                    </a:cubicBezTo>
                    <a:cubicBezTo>
                      <a:pt x="125730" y="2655855"/>
                      <a:pt x="49657" y="2467768"/>
                      <a:pt x="90424" y="1931955"/>
                    </a:cubicBezTo>
                    <a:cubicBezTo>
                      <a:pt x="88265" y="1705387"/>
                      <a:pt x="90297" y="1484135"/>
                      <a:pt x="95123" y="1298449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8778014" y="44196"/>
                      <a:pt x="24965604" y="0"/>
                      <a:pt x="27893397" y="24892"/>
                    </a:cubicBezTo>
                    <a:cubicBezTo>
                      <a:pt x="28475439" y="33909"/>
                      <a:pt x="29357708" y="4572"/>
                      <a:pt x="29298400" y="831469"/>
                    </a:cubicBezTo>
                    <a:close/>
                  </a:path>
                </a:pathLst>
              </a:custGeom>
              <a:solidFill>
                <a:srgbClr val="EBA226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-204470" y="0"/>
                <a:ext cx="29940891" cy="2978054"/>
              </a:xfrm>
              <a:custGeom>
                <a:avLst/>
                <a:gdLst/>
                <a:ahLst/>
                <a:cxnLst/>
                <a:rect r="r" b="b" t="t" l="l"/>
                <a:pathLst>
                  <a:path h="2978054" w="29940891">
                    <a:moveTo>
                      <a:pt x="28215725" y="0"/>
                    </a:moveTo>
                    <a:cubicBezTo>
                      <a:pt x="28944068" y="17272"/>
                      <a:pt x="29724104" y="12319"/>
                      <a:pt x="29713180" y="1020699"/>
                    </a:cubicBezTo>
                    <a:cubicBezTo>
                      <a:pt x="29699467" y="1458945"/>
                      <a:pt x="29940891" y="2661697"/>
                      <a:pt x="29406477" y="2814224"/>
                    </a:cubicBezTo>
                    <a:cubicBezTo>
                      <a:pt x="28980010" y="2967640"/>
                      <a:pt x="28365585" y="2858420"/>
                      <a:pt x="27611479" y="2892964"/>
                    </a:cubicBezTo>
                    <a:cubicBezTo>
                      <a:pt x="2016760" y="2943129"/>
                      <a:pt x="1294511" y="2978054"/>
                      <a:pt x="590550" y="2864135"/>
                    </a:cubicBezTo>
                    <a:cubicBezTo>
                      <a:pt x="0" y="2744120"/>
                      <a:pt x="277749" y="1632743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2904230" y="6223"/>
                      <a:pt x="28215725" y="0"/>
                    </a:cubicBezTo>
                    <a:close/>
                    <a:moveTo>
                      <a:pt x="29523697" y="2155856"/>
                    </a:moveTo>
                    <a:cubicBezTo>
                      <a:pt x="29544524" y="1745773"/>
                      <a:pt x="29536652" y="1386078"/>
                      <a:pt x="29501091" y="977138"/>
                    </a:cubicBezTo>
                    <a:cubicBezTo>
                      <a:pt x="29558368" y="184912"/>
                      <a:pt x="28707214" y="213106"/>
                      <a:pt x="28145747" y="204470"/>
                    </a:cubicBezTo>
                    <a:cubicBezTo>
                      <a:pt x="24811123" y="180721"/>
                      <a:pt x="919536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1423849"/>
                    </a:cubicBezTo>
                    <a:cubicBezTo>
                      <a:pt x="434467" y="1601724"/>
                      <a:pt x="432562" y="1812194"/>
                      <a:pt x="434594" y="2029237"/>
                    </a:cubicBezTo>
                    <a:cubicBezTo>
                      <a:pt x="395224" y="2542571"/>
                      <a:pt x="468630" y="2722784"/>
                      <a:pt x="1019429" y="2701321"/>
                    </a:cubicBezTo>
                    <a:cubicBezTo>
                      <a:pt x="1617980" y="2753772"/>
                      <a:pt x="6181238" y="2711735"/>
                      <a:pt x="28013033" y="2673635"/>
                    </a:cubicBezTo>
                    <a:cubicBezTo>
                      <a:pt x="28493218" y="2605817"/>
                      <a:pt x="29601547" y="2961798"/>
                      <a:pt x="29523697" y="2155856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75344" y="116899"/>
              <a:ext cx="10404373" cy="729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U SVETU: </a:t>
              </a:r>
              <a:r>
                <a:rPr lang="en-US" sz="3306">
                  <a:solidFill>
                    <a:srgbClr val="E54628"/>
                  </a:solidFill>
                  <a:latin typeface="Shantell Sans Bold"/>
                </a:rPr>
                <a:t>25%</a:t>
              </a:r>
              <a:r>
                <a:rPr lang="en-US" sz="3306">
                  <a:solidFill>
                    <a:srgbClr val="221E1F"/>
                  </a:solidFill>
                  <a:latin typeface="Shantell Sans Bold"/>
                </a:rPr>
                <a:t> RADNE SNAGE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0057" y="6749268"/>
            <a:ext cx="5394044" cy="2205650"/>
            <a:chOff x="0" y="0"/>
            <a:chExt cx="7192059" cy="294086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13649" y="124220"/>
              <a:ext cx="7078410" cy="2816646"/>
              <a:chOff x="0" y="0"/>
              <a:chExt cx="20079097" cy="79898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68580" y="123317"/>
                <a:ext cx="19930126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9930126">
                    <a:moveTo>
                      <a:pt x="19825986" y="831469"/>
                    </a:moveTo>
                    <a:cubicBezTo>
                      <a:pt x="19862816" y="1258316"/>
                      <a:pt x="19871071" y="6685853"/>
                      <a:pt x="19849482" y="7113971"/>
                    </a:cubicBezTo>
                    <a:cubicBezTo>
                      <a:pt x="19930126" y="7955219"/>
                      <a:pt x="18781285" y="7583616"/>
                      <a:pt x="18283571" y="7654483"/>
                    </a:cubicBezTo>
                    <a:cubicBezTo>
                      <a:pt x="4262067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234386" y="44196"/>
                      <a:pt x="16481616" y="0"/>
                      <a:pt x="18420986" y="24892"/>
                    </a:cubicBezTo>
                    <a:cubicBezTo>
                      <a:pt x="19003026" y="33909"/>
                      <a:pt x="19885295" y="4572"/>
                      <a:pt x="19825986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-204470" y="0"/>
                <a:ext cx="20468480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20468480">
                    <a:moveTo>
                      <a:pt x="18743311" y="0"/>
                    </a:moveTo>
                    <a:cubicBezTo>
                      <a:pt x="19471657" y="17272"/>
                      <a:pt x="20251690" y="12319"/>
                      <a:pt x="20240768" y="1020699"/>
                    </a:cubicBezTo>
                    <a:cubicBezTo>
                      <a:pt x="20227052" y="2815243"/>
                      <a:pt x="20468480" y="7711506"/>
                      <a:pt x="19934063" y="7864032"/>
                    </a:cubicBezTo>
                    <a:cubicBezTo>
                      <a:pt x="19507597" y="8017449"/>
                      <a:pt x="18893171" y="7908229"/>
                      <a:pt x="1825673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946606" y="6223"/>
                      <a:pt x="18743311" y="0"/>
                    </a:cubicBezTo>
                    <a:close/>
                    <a:moveTo>
                      <a:pt x="20051285" y="7205665"/>
                    </a:moveTo>
                    <a:cubicBezTo>
                      <a:pt x="20072113" y="6795582"/>
                      <a:pt x="20064238" y="1386078"/>
                      <a:pt x="20028679" y="977138"/>
                    </a:cubicBezTo>
                    <a:cubicBezTo>
                      <a:pt x="20085956" y="184912"/>
                      <a:pt x="19234801" y="213106"/>
                      <a:pt x="18673335" y="204470"/>
                    </a:cubicBezTo>
                    <a:cubicBezTo>
                      <a:pt x="16484028" y="180721"/>
                      <a:pt x="659878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690750" y="7761544"/>
                      <a:pt x="18540619" y="7723444"/>
                    </a:cubicBezTo>
                    <a:cubicBezTo>
                      <a:pt x="19020807" y="7655626"/>
                      <a:pt x="20129136" y="8011606"/>
                      <a:pt x="20051285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7078410" cy="2816646"/>
              <a:chOff x="0" y="0"/>
              <a:chExt cx="20079097" cy="7989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8580" y="123317"/>
                <a:ext cx="19930126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9930126">
                    <a:moveTo>
                      <a:pt x="19825986" y="831469"/>
                    </a:moveTo>
                    <a:cubicBezTo>
                      <a:pt x="19862816" y="1258316"/>
                      <a:pt x="19871071" y="6685853"/>
                      <a:pt x="19849482" y="7113971"/>
                    </a:cubicBezTo>
                    <a:cubicBezTo>
                      <a:pt x="19930126" y="7955219"/>
                      <a:pt x="18781285" y="7583616"/>
                      <a:pt x="18283571" y="7654483"/>
                    </a:cubicBezTo>
                    <a:cubicBezTo>
                      <a:pt x="4262067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234386" y="44196"/>
                      <a:pt x="16481616" y="0"/>
                      <a:pt x="18420986" y="24892"/>
                    </a:cubicBezTo>
                    <a:cubicBezTo>
                      <a:pt x="19003026" y="33909"/>
                      <a:pt x="19885295" y="4572"/>
                      <a:pt x="19825986" y="831469"/>
                    </a:cubicBezTo>
                    <a:close/>
                  </a:path>
                </a:pathLst>
              </a:custGeom>
              <a:solidFill>
                <a:srgbClr val="A5DAF4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-204470" y="0"/>
                <a:ext cx="20468480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20468480">
                    <a:moveTo>
                      <a:pt x="18743311" y="0"/>
                    </a:moveTo>
                    <a:cubicBezTo>
                      <a:pt x="19471657" y="17272"/>
                      <a:pt x="20251690" y="12319"/>
                      <a:pt x="20240768" y="1020699"/>
                    </a:cubicBezTo>
                    <a:cubicBezTo>
                      <a:pt x="20227052" y="2815243"/>
                      <a:pt x="20468480" y="7711506"/>
                      <a:pt x="19934063" y="7864032"/>
                    </a:cubicBezTo>
                    <a:cubicBezTo>
                      <a:pt x="19507597" y="8017449"/>
                      <a:pt x="18893171" y="7908229"/>
                      <a:pt x="1825673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946606" y="6223"/>
                      <a:pt x="18743311" y="0"/>
                    </a:cubicBezTo>
                    <a:close/>
                    <a:moveTo>
                      <a:pt x="20051285" y="7205665"/>
                    </a:moveTo>
                    <a:cubicBezTo>
                      <a:pt x="20072113" y="6795582"/>
                      <a:pt x="20064238" y="1386078"/>
                      <a:pt x="20028679" y="977138"/>
                    </a:cubicBezTo>
                    <a:cubicBezTo>
                      <a:pt x="20085956" y="184912"/>
                      <a:pt x="19234801" y="213106"/>
                      <a:pt x="18673335" y="204470"/>
                    </a:cubicBezTo>
                    <a:cubicBezTo>
                      <a:pt x="16484028" y="180721"/>
                      <a:pt x="659878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690750" y="7761544"/>
                      <a:pt x="18540619" y="7723444"/>
                    </a:cubicBezTo>
                    <a:cubicBezTo>
                      <a:pt x="19020807" y="7655626"/>
                      <a:pt x="20129136" y="8011606"/>
                      <a:pt x="20051285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16528" y="268460"/>
              <a:ext cx="6482803" cy="2487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1"/>
                </a:lnSpc>
              </a:pPr>
              <a:r>
                <a:rPr lang="en-US" sz="2829">
                  <a:solidFill>
                    <a:srgbClr val="221E1F"/>
                  </a:solidFill>
                  <a:latin typeface="Shantell Sans Bold"/>
                </a:rPr>
                <a:t>Najviši procenat u Evropi: Bugarska i Rumunija (oko 60%) </a:t>
              </a:r>
            </a:p>
            <a:p>
              <a:pPr algn="ctr" marL="0" indent="0" lvl="0">
                <a:lnSpc>
                  <a:spcPts val="32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52311" y="6749268"/>
            <a:ext cx="5394044" cy="2205650"/>
            <a:chOff x="0" y="0"/>
            <a:chExt cx="7192059" cy="294086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13649" y="124220"/>
              <a:ext cx="7078410" cy="2816646"/>
              <a:chOff x="0" y="0"/>
              <a:chExt cx="20079097" cy="7989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8580" y="123317"/>
                <a:ext cx="19930126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9930126">
                    <a:moveTo>
                      <a:pt x="19825986" y="831469"/>
                    </a:moveTo>
                    <a:cubicBezTo>
                      <a:pt x="19862816" y="1258316"/>
                      <a:pt x="19871071" y="6685853"/>
                      <a:pt x="19849482" y="7113971"/>
                    </a:cubicBezTo>
                    <a:cubicBezTo>
                      <a:pt x="19930126" y="7955219"/>
                      <a:pt x="18781285" y="7583616"/>
                      <a:pt x="18283571" y="7654483"/>
                    </a:cubicBezTo>
                    <a:cubicBezTo>
                      <a:pt x="4262067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234386" y="44196"/>
                      <a:pt x="16481616" y="0"/>
                      <a:pt x="18420986" y="24892"/>
                    </a:cubicBezTo>
                    <a:cubicBezTo>
                      <a:pt x="19003026" y="33909"/>
                      <a:pt x="19885295" y="4572"/>
                      <a:pt x="19825986" y="831469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-204470" y="0"/>
                <a:ext cx="20468480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20468480">
                    <a:moveTo>
                      <a:pt x="18743311" y="0"/>
                    </a:moveTo>
                    <a:cubicBezTo>
                      <a:pt x="19471657" y="17272"/>
                      <a:pt x="20251690" y="12319"/>
                      <a:pt x="20240768" y="1020699"/>
                    </a:cubicBezTo>
                    <a:cubicBezTo>
                      <a:pt x="20227052" y="2815243"/>
                      <a:pt x="20468480" y="7711506"/>
                      <a:pt x="19934063" y="7864032"/>
                    </a:cubicBezTo>
                    <a:cubicBezTo>
                      <a:pt x="19507597" y="8017449"/>
                      <a:pt x="18893171" y="7908229"/>
                      <a:pt x="1825673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946606" y="6223"/>
                      <a:pt x="18743311" y="0"/>
                    </a:cubicBezTo>
                    <a:close/>
                    <a:moveTo>
                      <a:pt x="20051285" y="7205665"/>
                    </a:moveTo>
                    <a:cubicBezTo>
                      <a:pt x="20072113" y="6795582"/>
                      <a:pt x="20064238" y="1386078"/>
                      <a:pt x="20028679" y="977138"/>
                    </a:cubicBezTo>
                    <a:cubicBezTo>
                      <a:pt x="20085956" y="184912"/>
                      <a:pt x="19234801" y="213106"/>
                      <a:pt x="18673335" y="204470"/>
                    </a:cubicBezTo>
                    <a:cubicBezTo>
                      <a:pt x="16484028" y="180721"/>
                      <a:pt x="659878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690750" y="7761544"/>
                      <a:pt x="18540619" y="7723444"/>
                    </a:cubicBezTo>
                    <a:cubicBezTo>
                      <a:pt x="19020807" y="7655626"/>
                      <a:pt x="20129136" y="8011606"/>
                      <a:pt x="20051285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7078410" cy="2816646"/>
              <a:chOff x="0" y="0"/>
              <a:chExt cx="20079097" cy="79898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8580" y="123317"/>
                <a:ext cx="19930126" cy="7955219"/>
              </a:xfrm>
              <a:custGeom>
                <a:avLst/>
                <a:gdLst/>
                <a:ahLst/>
                <a:cxnLst/>
                <a:rect r="r" b="b" t="t" l="l"/>
                <a:pathLst>
                  <a:path h="7955219" w="19930126">
                    <a:moveTo>
                      <a:pt x="19825986" y="831469"/>
                    </a:moveTo>
                    <a:cubicBezTo>
                      <a:pt x="19862816" y="1258316"/>
                      <a:pt x="19871071" y="6685853"/>
                      <a:pt x="19849482" y="7113971"/>
                    </a:cubicBezTo>
                    <a:cubicBezTo>
                      <a:pt x="19930126" y="7955219"/>
                      <a:pt x="18781285" y="7583616"/>
                      <a:pt x="18283571" y="7654483"/>
                    </a:cubicBezTo>
                    <a:cubicBezTo>
                      <a:pt x="4262067" y="7694234"/>
                      <a:pt x="1317244" y="7738176"/>
                      <a:pt x="696722" y="7683438"/>
                    </a:cubicBezTo>
                    <a:cubicBezTo>
                      <a:pt x="125730" y="7705663"/>
                      <a:pt x="49657" y="7517576"/>
                      <a:pt x="90424" y="6981763"/>
                    </a:cubicBezTo>
                    <a:cubicBezTo>
                      <a:pt x="88265" y="6755196"/>
                      <a:pt x="90297" y="6026727"/>
                      <a:pt x="95123" y="1857054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6234386" y="44196"/>
                      <a:pt x="16481616" y="0"/>
                      <a:pt x="18420986" y="24892"/>
                    </a:cubicBezTo>
                    <a:cubicBezTo>
                      <a:pt x="19003026" y="33909"/>
                      <a:pt x="19885295" y="4572"/>
                      <a:pt x="19825986" y="831469"/>
                    </a:cubicBezTo>
                    <a:close/>
                  </a:path>
                </a:pathLst>
              </a:custGeom>
              <a:solidFill>
                <a:srgbClr val="CA8AB2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04470" y="0"/>
                <a:ext cx="20468480" cy="8027863"/>
              </a:xfrm>
              <a:custGeom>
                <a:avLst/>
                <a:gdLst/>
                <a:ahLst/>
                <a:cxnLst/>
                <a:rect r="r" b="b" t="t" l="l"/>
                <a:pathLst>
                  <a:path h="8027863" w="20468480">
                    <a:moveTo>
                      <a:pt x="18743311" y="0"/>
                    </a:moveTo>
                    <a:cubicBezTo>
                      <a:pt x="19471657" y="17272"/>
                      <a:pt x="20251690" y="12319"/>
                      <a:pt x="20240768" y="1020699"/>
                    </a:cubicBezTo>
                    <a:cubicBezTo>
                      <a:pt x="20227052" y="2815243"/>
                      <a:pt x="20468480" y="7711506"/>
                      <a:pt x="19934063" y="7864032"/>
                    </a:cubicBezTo>
                    <a:cubicBezTo>
                      <a:pt x="19507597" y="8017449"/>
                      <a:pt x="18893171" y="7908229"/>
                      <a:pt x="18256739" y="7942773"/>
                    </a:cubicBezTo>
                    <a:cubicBezTo>
                      <a:pt x="2016760" y="7992938"/>
                      <a:pt x="1294511" y="8027863"/>
                      <a:pt x="590550" y="7913943"/>
                    </a:cubicBezTo>
                    <a:cubicBezTo>
                      <a:pt x="0" y="7793929"/>
                      <a:pt x="277749" y="6682552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8946606" y="6223"/>
                      <a:pt x="18743311" y="0"/>
                    </a:cubicBezTo>
                    <a:close/>
                    <a:moveTo>
                      <a:pt x="20051285" y="7205665"/>
                    </a:moveTo>
                    <a:cubicBezTo>
                      <a:pt x="20072113" y="6795582"/>
                      <a:pt x="20064238" y="1386078"/>
                      <a:pt x="20028679" y="977138"/>
                    </a:cubicBezTo>
                    <a:cubicBezTo>
                      <a:pt x="20085956" y="184912"/>
                      <a:pt x="19234801" y="213106"/>
                      <a:pt x="18673335" y="204470"/>
                    </a:cubicBezTo>
                    <a:cubicBezTo>
                      <a:pt x="16484028" y="180721"/>
                      <a:pt x="6598780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27147"/>
                    </a:cubicBezTo>
                    <a:cubicBezTo>
                      <a:pt x="434467" y="6021425"/>
                      <a:pt x="432562" y="6862003"/>
                      <a:pt x="434594" y="7079045"/>
                    </a:cubicBezTo>
                    <a:cubicBezTo>
                      <a:pt x="395224" y="7592380"/>
                      <a:pt x="468630" y="7772593"/>
                      <a:pt x="1019429" y="7751130"/>
                    </a:cubicBezTo>
                    <a:cubicBezTo>
                      <a:pt x="1617980" y="7803581"/>
                      <a:pt x="4690750" y="7761544"/>
                      <a:pt x="18540619" y="7723444"/>
                    </a:cubicBezTo>
                    <a:cubicBezTo>
                      <a:pt x="19020807" y="7655626"/>
                      <a:pt x="20129136" y="8011606"/>
                      <a:pt x="20051285" y="7205665"/>
                    </a:cubicBezTo>
                    <a:close/>
                  </a:path>
                </a:pathLst>
              </a:custGeom>
              <a:solidFill>
                <a:srgbClr val="221E1F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16528" y="268460"/>
              <a:ext cx="6482803" cy="2349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1"/>
                </a:lnSpc>
                <a:spcBef>
                  <a:spcPct val="0"/>
                </a:spcBef>
              </a:pPr>
              <a:r>
                <a:rPr lang="en-US" sz="2529">
                  <a:solidFill>
                    <a:srgbClr val="221E1F"/>
                  </a:solidFill>
                  <a:latin typeface="Shantell Sans Bold"/>
                </a:rPr>
                <a:t>U </a:t>
              </a:r>
              <a:r>
                <a:rPr lang="en-US" sz="2529">
                  <a:solidFill>
                    <a:srgbClr val="E54628"/>
                  </a:solidFill>
                  <a:latin typeface="Shantell Sans Bold"/>
                </a:rPr>
                <a:t>Srbiji</a:t>
              </a:r>
              <a:r>
                <a:rPr lang="en-US" sz="2529">
                  <a:solidFill>
                    <a:srgbClr val="221E1F"/>
                  </a:solidFill>
                  <a:latin typeface="Shantell Sans Bold"/>
                </a:rPr>
                <a:t>, procenat žena u ovoj nauci je oko </a:t>
              </a:r>
              <a:r>
                <a:rPr lang="en-US" sz="2529">
                  <a:solidFill>
                    <a:srgbClr val="E54628"/>
                  </a:solidFill>
                  <a:latin typeface="Shantell Sans Bold"/>
                </a:rPr>
                <a:t>45%</a:t>
              </a:r>
              <a:r>
                <a:rPr lang="en-US" sz="2529">
                  <a:solidFill>
                    <a:srgbClr val="221E1F"/>
                  </a:solidFill>
                  <a:latin typeface="Shantell Sans Bold"/>
                </a:rPr>
                <a:t>, što je duplo više od Hrvatske i Slovenije.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11576051" y="1255882"/>
            <a:ext cx="3761271" cy="7775236"/>
          </a:xfrm>
          <a:custGeom>
            <a:avLst/>
            <a:gdLst/>
            <a:ahLst/>
            <a:cxnLst/>
            <a:rect r="r" b="b" t="t" l="l"/>
            <a:pathLst>
              <a:path h="7775236" w="3761271">
                <a:moveTo>
                  <a:pt x="3761271" y="0"/>
                </a:moveTo>
                <a:lnTo>
                  <a:pt x="0" y="0"/>
                </a:lnTo>
                <a:lnTo>
                  <a:pt x="0" y="7775236"/>
                </a:lnTo>
                <a:lnTo>
                  <a:pt x="3761271" y="7775236"/>
                </a:lnTo>
                <a:lnTo>
                  <a:pt x="37612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13456686" y="1694044"/>
            <a:ext cx="3237484" cy="7337074"/>
          </a:xfrm>
          <a:custGeom>
            <a:avLst/>
            <a:gdLst/>
            <a:ahLst/>
            <a:cxnLst/>
            <a:rect r="r" b="b" t="t" l="l"/>
            <a:pathLst>
              <a:path h="7337074" w="3237484">
                <a:moveTo>
                  <a:pt x="3237484" y="0"/>
                </a:moveTo>
                <a:lnTo>
                  <a:pt x="0" y="0"/>
                </a:lnTo>
                <a:lnTo>
                  <a:pt x="0" y="7337074"/>
                </a:lnTo>
                <a:lnTo>
                  <a:pt x="3237484" y="7337074"/>
                </a:lnTo>
                <a:lnTo>
                  <a:pt x="32374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20057" y="4686249"/>
            <a:ext cx="8702641" cy="138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221E1F"/>
                </a:solidFill>
                <a:latin typeface="Shantell Sans Bold"/>
              </a:rPr>
              <a:t>Najniži procenat žena u ovoj oblasti je u Americi, gde samo </a:t>
            </a:r>
            <a:r>
              <a:rPr lang="en-US" sz="2629">
                <a:solidFill>
                  <a:srgbClr val="E54628"/>
                </a:solidFill>
                <a:latin typeface="Shantell Sans Bold"/>
              </a:rPr>
              <a:t>19% devojaka</a:t>
            </a:r>
            <a:r>
              <a:rPr lang="en-US" sz="2629">
                <a:solidFill>
                  <a:srgbClr val="221E1F"/>
                </a:solidFill>
                <a:latin typeface="Shantell Sans Bold"/>
              </a:rPr>
              <a:t> upisuje ove smerove na fakultetima.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7367" y="1192197"/>
            <a:ext cx="10581137" cy="202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  <a:spcBef>
                <a:spcPct val="0"/>
              </a:spcBef>
            </a:pPr>
            <a:r>
              <a:rPr lang="en-US" sz="11699">
                <a:solidFill>
                  <a:srgbClr val="E54628"/>
                </a:solidFill>
                <a:latin typeface="Kapsalon Condensed"/>
              </a:rPr>
              <a:t>Trenutna situacija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DAGEeUbBVIk</dc:identifier>
  <dcterms:modified xsi:type="dcterms:W3CDTF">2011-08-01T06:04:30Z</dcterms:modified>
  <cp:revision>1</cp:revision>
  <dc:title>JednakostZena</dc:title>
</cp:coreProperties>
</file>